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77075" cy="9383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008437" y="0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912225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008437" y="8912225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b" bIns="47025" lIns="94050" rIns="94050" tIns="47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1192212" y="703262"/>
            <a:ext cx="4692600" cy="3519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708025" y="4457700"/>
            <a:ext cx="5660999" cy="42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92212" y="703262"/>
            <a:ext cx="4692600" cy="3519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708025" y="4457700"/>
            <a:ext cx="5660999" cy="42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92212" y="703262"/>
            <a:ext cx="4692649" cy="35194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708025" y="4457700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25" lIns="94050" rIns="94050" tIns="47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81037" y="6067425"/>
            <a:ext cx="2300286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08325" y="6067425"/>
            <a:ext cx="3124199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372225" y="6067425"/>
            <a:ext cx="23114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95300" y="2441575"/>
            <a:ext cx="3956050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03750" y="2441575"/>
            <a:ext cx="3956050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95300" y="2441575"/>
            <a:ext cx="8064499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 rot="5400000">
            <a:off x="5185568" y="2569369"/>
            <a:ext cx="4727575" cy="2020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1066006" y="623093"/>
            <a:ext cx="4727575" cy="591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x="2776537" y="160337"/>
            <a:ext cx="3502025" cy="8064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image" Target="../media/image21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image" Target="../media/image21.jp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204786" y="0"/>
            <a:ext cx="8782050" cy="6753224"/>
            <a:chOff x="204786" y="0"/>
            <a:chExt cx="8782050" cy="6753224"/>
          </a:xfrm>
        </p:grpSpPr>
        <p:sp>
          <p:nvSpPr>
            <p:cNvPr id="11" name="Shape 11"/>
            <p:cNvSpPr/>
            <p:nvPr/>
          </p:nvSpPr>
          <p:spPr>
            <a:xfrm>
              <a:off x="204786" y="652462"/>
              <a:ext cx="8782050" cy="6100762"/>
            </a:xfrm>
            <a:custGeom>
              <a:pathLst>
                <a:path extrusionOk="0" h="3843" w="5532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" name="Shape 12"/>
            <p:cNvGrpSpPr/>
            <p:nvPr/>
          </p:nvGrpSpPr>
          <p:grpSpPr>
            <a:xfrm>
              <a:off x="3300412" y="0"/>
              <a:ext cx="2603499" cy="989012"/>
              <a:chOff x="3300412" y="0"/>
              <a:chExt cx="2603499" cy="989012"/>
            </a:xfrm>
          </p:grpSpPr>
          <p:sp>
            <p:nvSpPr>
              <p:cNvPr id="13" name="Shape 13"/>
              <p:cNvSpPr txBox="1"/>
              <p:nvPr/>
            </p:nvSpPr>
            <p:spPr>
              <a:xfrm>
                <a:off x="3300412" y="546100"/>
                <a:ext cx="2603499" cy="114300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Shape 14"/>
              <p:cNvSpPr txBox="1"/>
              <p:nvPr/>
            </p:nvSpPr>
            <p:spPr>
              <a:xfrm>
                <a:off x="3783012" y="493712"/>
                <a:ext cx="368299" cy="52387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" name="Shape 15"/>
              <p:cNvSpPr txBox="1"/>
              <p:nvPr/>
            </p:nvSpPr>
            <p:spPr>
              <a:xfrm>
                <a:off x="4975225" y="508000"/>
                <a:ext cx="368299" cy="50799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4275137" y="0"/>
                <a:ext cx="601661" cy="58737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4303712" y="20636"/>
                <a:ext cx="546099" cy="550861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4344987" y="15875"/>
                <a:ext cx="442911" cy="130175"/>
              </a:xfrm>
              <a:custGeom>
                <a:pathLst>
                  <a:path extrusionOk="0" h="82" w="279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4346575" y="68261"/>
                <a:ext cx="458786" cy="446086"/>
              </a:xfrm>
              <a:prstGeom prst="ellipse">
                <a:avLst/>
              </a:prstGeom>
              <a:gradFill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descr="Walnut" id="20" name="Shape 20"/>
              <p:cNvSpPr/>
              <p:nvPr/>
            </p:nvSpPr>
            <p:spPr>
              <a:xfrm>
                <a:off x="4378325" y="95250"/>
                <a:ext cx="392112" cy="377824"/>
              </a:xfrm>
              <a:prstGeom prst="ellipse">
                <a:avLst/>
              </a:prstGeom>
              <a:blipFill rotWithShape="1">
                <a:blip r:embed="rId2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509962" y="423862"/>
                <a:ext cx="2155825" cy="565150"/>
              </a:xfrm>
              <a:custGeom>
                <a:pathLst>
                  <a:path extrusionOk="0" h="356" w="1358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559175" y="488950"/>
                <a:ext cx="850900" cy="292100"/>
              </a:xfrm>
              <a:custGeom>
                <a:pathLst>
                  <a:path extrusionOk="0" h="184" w="536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533775" y="911225"/>
                <a:ext cx="2105025" cy="63500"/>
              </a:xfrm>
              <a:custGeom>
                <a:pathLst>
                  <a:path extrusionOk="0" h="40" w="1326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3557587" y="487362"/>
                <a:ext cx="2063750" cy="355600"/>
              </a:xfrm>
              <a:custGeom>
                <a:pathLst>
                  <a:path extrusionOk="0" h="224" w="1300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4699000" y="492125"/>
                <a:ext cx="887412" cy="292100"/>
              </a:xfrm>
              <a:custGeom>
                <a:pathLst>
                  <a:path extrusionOk="0" h="184" w="559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26" name="Shape 26"/>
          <p:cNvSpPr/>
          <p:nvPr/>
        </p:nvSpPr>
        <p:spPr>
          <a:xfrm>
            <a:off x="273050" y="796925"/>
            <a:ext cx="806450" cy="717550"/>
          </a:xfrm>
          <a:custGeom>
            <a:pathLst>
              <a:path extrusionOk="0" h="452" w="508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lt2">
              <a:alpha val="49803"/>
            </a:scheme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55587" y="654050"/>
            <a:ext cx="984250" cy="766761"/>
          </a:xfrm>
          <a:custGeom>
            <a:pathLst>
              <a:path extrusionOk="0" h="483" w="620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4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95300" y="2441575"/>
            <a:ext cx="8064499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81037" y="6067425"/>
            <a:ext cx="2300286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08325" y="6067425"/>
            <a:ext cx="3124199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372225" y="6067425"/>
            <a:ext cx="23114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146050" y="0"/>
            <a:ext cx="8772525" cy="6726237"/>
            <a:chOff x="146050" y="0"/>
            <a:chExt cx="8772525" cy="6726237"/>
          </a:xfrm>
        </p:grpSpPr>
        <p:grpSp>
          <p:nvGrpSpPr>
            <p:cNvPr id="41" name="Shape 41"/>
            <p:cNvGrpSpPr/>
            <p:nvPr/>
          </p:nvGrpSpPr>
          <p:grpSpPr>
            <a:xfrm>
              <a:off x="146050" y="649287"/>
              <a:ext cx="8772525" cy="6076950"/>
              <a:chOff x="146050" y="649287"/>
              <a:chExt cx="8772525" cy="6076950"/>
            </a:xfrm>
          </p:grpSpPr>
          <p:sp>
            <p:nvSpPr>
              <p:cNvPr id="42" name="Shape 42"/>
              <p:cNvSpPr/>
              <p:nvPr/>
            </p:nvSpPr>
            <p:spPr>
              <a:xfrm>
                <a:off x="146050" y="649287"/>
                <a:ext cx="8772525" cy="6076950"/>
              </a:xfrm>
              <a:custGeom>
                <a:pathLst>
                  <a:path extrusionOk="0" h="3828" w="5526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43" name="Shape 43"/>
              <p:cNvGrpSpPr/>
              <p:nvPr/>
            </p:nvGrpSpPr>
            <p:grpSpPr>
              <a:xfrm>
                <a:off x="188911" y="677862"/>
                <a:ext cx="984250" cy="896936"/>
                <a:chOff x="188911" y="677862"/>
                <a:chExt cx="984250" cy="896936"/>
              </a:xfrm>
            </p:grpSpPr>
            <p:sp>
              <p:nvSpPr>
                <p:cNvPr id="44" name="Shape 44"/>
                <p:cNvSpPr/>
                <p:nvPr/>
              </p:nvSpPr>
              <p:spPr>
                <a:xfrm>
                  <a:off x="201611" y="728662"/>
                  <a:ext cx="920750" cy="846136"/>
                </a:xfrm>
                <a:custGeom>
                  <a:pathLst>
                    <a:path extrusionOk="0" h="533" w="580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lt2">
                    <a:alpha val="49803"/>
                  </a:schemeClr>
                </a:soli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45" name="Shape 45"/>
                <p:cNvSpPr/>
                <p:nvPr/>
              </p:nvSpPr>
              <p:spPr>
                <a:xfrm>
                  <a:off x="188911" y="677862"/>
                  <a:ext cx="984250" cy="750887"/>
                </a:xfrm>
                <a:custGeom>
                  <a:pathLst>
                    <a:path extrusionOk="0" h="473" w="620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49803"/>
                  </a:srgbClr>
                </a:soli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grpSp>
          <p:nvGrpSpPr>
            <p:cNvPr id="46" name="Shape 46"/>
            <p:cNvGrpSpPr/>
            <p:nvPr/>
          </p:nvGrpSpPr>
          <p:grpSpPr>
            <a:xfrm>
              <a:off x="3254375" y="0"/>
              <a:ext cx="2603499" cy="989012"/>
              <a:chOff x="3254375" y="0"/>
              <a:chExt cx="2603499" cy="989012"/>
            </a:xfrm>
          </p:grpSpPr>
          <p:sp>
            <p:nvSpPr>
              <p:cNvPr id="47" name="Shape 47"/>
              <p:cNvSpPr txBox="1"/>
              <p:nvPr/>
            </p:nvSpPr>
            <p:spPr>
              <a:xfrm>
                <a:off x="3254375" y="546100"/>
                <a:ext cx="2603499" cy="114300"/>
              </a:xfrm>
              <a:prstGeom prst="rect">
                <a:avLst/>
              </a:prstGeom>
              <a:gradFill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" name="Shape 48"/>
              <p:cNvSpPr txBox="1"/>
              <p:nvPr/>
            </p:nvSpPr>
            <p:spPr>
              <a:xfrm>
                <a:off x="3736975" y="493712"/>
                <a:ext cx="368299" cy="52387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9" name="Shape 49"/>
              <p:cNvSpPr txBox="1"/>
              <p:nvPr/>
            </p:nvSpPr>
            <p:spPr>
              <a:xfrm>
                <a:off x="4941887" y="485775"/>
                <a:ext cx="368299" cy="57150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4229100" y="0"/>
                <a:ext cx="601661" cy="587374"/>
              </a:xfrm>
              <a:prstGeom prst="ellipse">
                <a:avLst/>
              </a:prstGeom>
              <a:gradFill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4257675" y="20636"/>
                <a:ext cx="546099" cy="550861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4298950" y="15875"/>
                <a:ext cx="442911" cy="130175"/>
              </a:xfrm>
              <a:custGeom>
                <a:pathLst>
                  <a:path extrusionOk="0" h="82" w="279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4300537" y="68261"/>
                <a:ext cx="458786" cy="446086"/>
              </a:xfrm>
              <a:prstGeom prst="ellipse">
                <a:avLst/>
              </a:prstGeom>
              <a:gradFill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descr="Walnut" id="54" name="Shape 54"/>
              <p:cNvSpPr/>
              <p:nvPr/>
            </p:nvSpPr>
            <p:spPr>
              <a:xfrm>
                <a:off x="4332287" y="95250"/>
                <a:ext cx="392112" cy="377824"/>
              </a:xfrm>
              <a:prstGeom prst="ellipse">
                <a:avLst/>
              </a:prstGeom>
              <a:blipFill rotWithShape="1">
                <a:blip r:embed="rId2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3463925" y="423862"/>
                <a:ext cx="2155825" cy="565150"/>
              </a:xfrm>
              <a:custGeom>
                <a:pathLst>
                  <a:path extrusionOk="0" h="356" w="1358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3513137" y="488950"/>
                <a:ext cx="850900" cy="292100"/>
              </a:xfrm>
              <a:custGeom>
                <a:pathLst>
                  <a:path extrusionOk="0" h="184" w="536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3487737" y="911225"/>
                <a:ext cx="2105025" cy="63500"/>
              </a:xfrm>
              <a:custGeom>
                <a:pathLst>
                  <a:path extrusionOk="0" h="40" w="1326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3511550" y="487362"/>
                <a:ext cx="2063750" cy="355600"/>
              </a:xfrm>
              <a:custGeom>
                <a:pathLst>
                  <a:path extrusionOk="0" h="224" w="1300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652962" y="492125"/>
                <a:ext cx="887412" cy="292100"/>
              </a:xfrm>
              <a:custGeom>
                <a:pathLst>
                  <a:path extrusionOk="0" h="184" w="559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473075" y="1216025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95300" y="2441575"/>
            <a:ext cx="8064499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413500" y="6067425"/>
            <a:ext cx="2133599" cy="51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3654425" y="2257425"/>
            <a:ext cx="2047875" cy="90486"/>
          </a:xfrm>
          <a:custGeom>
            <a:pathLst>
              <a:path extrusionOk="0" h="57" w="1290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15.png"/><Relationship Id="rId11" Type="http://schemas.openxmlformats.org/officeDocument/2006/relationships/image" Target="../media/image10.png"/><Relationship Id="rId22" Type="http://schemas.openxmlformats.org/officeDocument/2006/relationships/image" Target="../media/image18.png"/><Relationship Id="rId10" Type="http://schemas.openxmlformats.org/officeDocument/2006/relationships/image" Target="../media/image11.png"/><Relationship Id="rId21" Type="http://schemas.openxmlformats.org/officeDocument/2006/relationships/image" Target="../media/image22.png"/><Relationship Id="rId13" Type="http://schemas.openxmlformats.org/officeDocument/2006/relationships/image" Target="../media/image23.png"/><Relationship Id="rId12" Type="http://schemas.openxmlformats.org/officeDocument/2006/relationships/image" Target="../media/image0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Relationship Id="rId4" Type="http://schemas.openxmlformats.org/officeDocument/2006/relationships/image" Target="../media/image06.png"/><Relationship Id="rId9" Type="http://schemas.openxmlformats.org/officeDocument/2006/relationships/image" Target="../media/image01.png"/><Relationship Id="rId15" Type="http://schemas.openxmlformats.org/officeDocument/2006/relationships/image" Target="../media/image08.png"/><Relationship Id="rId14" Type="http://schemas.openxmlformats.org/officeDocument/2006/relationships/image" Target="../media/image09.png"/><Relationship Id="rId17" Type="http://schemas.openxmlformats.org/officeDocument/2006/relationships/image" Target="../media/image16.png"/><Relationship Id="rId16" Type="http://schemas.openxmlformats.org/officeDocument/2006/relationships/image" Target="../media/image20.png"/><Relationship Id="rId5" Type="http://schemas.openxmlformats.org/officeDocument/2006/relationships/image" Target="../media/image02.png"/><Relationship Id="rId19" Type="http://schemas.openxmlformats.org/officeDocument/2006/relationships/image" Target="../media/image14.png"/><Relationship Id="rId6" Type="http://schemas.openxmlformats.org/officeDocument/2006/relationships/image" Target="../media/image12.png"/><Relationship Id="rId18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yadayadayadaecon.com/clip/7/" TargetMode="External"/><Relationship Id="rId4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subTitle"/>
          </p:nvPr>
        </p:nvSpPr>
        <p:spPr>
          <a:xfrm>
            <a:off x="1371600" y="21336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Economics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study of mankind in the ordinary business of life </a:t>
            </a:r>
          </a:p>
          <a:p>
            <a:pPr indent="0" lvl="0" marL="0" marR="0" rt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--Alfred Marshall</a:t>
            </a:r>
          </a:p>
        </p:txBody>
      </p:sp>
      <p:sp>
        <p:nvSpPr>
          <p:cNvPr id="134" name="Shape 134"/>
          <p:cNvSpPr/>
          <p:nvPr/>
        </p:nvSpPr>
        <p:spPr>
          <a:xfrm>
            <a:off x="2362200" y="1219200"/>
            <a:ext cx="4419599" cy="6095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Economics!! </a:t>
            </a:r>
          </a:p>
        </p:txBody>
      </p:sp>
      <p:pic>
        <p:nvPicPr>
          <p:cNvPr descr="http://www.unc.edu/depts/econ/byrns_web/Art/Biographies/Pioneers/marshall.jpg"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3962400"/>
            <a:ext cx="2438399" cy="243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4294967295" type="body"/>
          </p:nvPr>
        </p:nvSpPr>
        <p:spPr>
          <a:xfrm>
            <a:off x="381000" y="2441575"/>
            <a:ext cx="8458200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group is building a new zoo.</a:t>
            </a:r>
          </a:p>
          <a:p>
            <a:pPr indent="-3556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have to decide what animals to have.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Space is limited. You get 25 acres.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8-10 minutes to make your selections, based on the next slide.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1600200" y="1066800"/>
            <a:ext cx="5715000" cy="5333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Let’s try an exercise: </a:t>
            </a:r>
          </a:p>
        </p:txBody>
      </p:sp>
      <p:sp>
        <p:nvSpPr>
          <p:cNvPr id="142" name="Shape 142"/>
          <p:cNvSpPr/>
          <p:nvPr/>
        </p:nvSpPr>
        <p:spPr>
          <a:xfrm>
            <a:off x="1066800" y="1676400"/>
            <a:ext cx="6857999" cy="5333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[&amp; learn some economic concepts]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4294967295" type="body"/>
          </p:nvPr>
        </p:nvSpPr>
        <p:spPr>
          <a:xfrm>
            <a:off x="495300" y="1981200"/>
            <a:ext cx="3952875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Lion - 2 acres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Turkey - 1/10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Giraffe -1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Seal - 1/2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Camel - 1/2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Cheetah - 1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 - 1/3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Monkey - 1/2 acre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/>
          <p:nvPr>
            <p:ph idx="4294967295" type="body"/>
          </p:nvPr>
        </p:nvSpPr>
        <p:spPr>
          <a:xfrm>
            <a:off x="3690937" y="1981200"/>
            <a:ext cx="4868862" cy="35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Asian Elephant - 1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African Elephant - 1.5 acres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Reptile House - 5 acres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Hammerhead Shark - 1/2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Kangaroo - 1/2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Tiger - 1 acre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Whales - 3 acres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 of Birds - 5 acres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914400" y="2438400"/>
            <a:ext cx="365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152400" y="5486400"/>
            <a:ext cx="8763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*Numbers are acres required for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animal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hint: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they don’t like being alone!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had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each,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take </a:t>
            </a:r>
            <a:r>
              <a:rPr b="1" i="0" lang="en-US" sz="1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over 34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acres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–so </a:t>
            </a:r>
            <a:r>
              <a:rPr b="1" i="0" lang="en-US" sz="1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you will have to make choices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.]</a:t>
            </a:r>
          </a:p>
        </p:txBody>
      </p:sp>
      <p:sp>
        <p:nvSpPr>
          <p:cNvPr id="151" name="Shape 151"/>
          <p:cNvSpPr/>
          <p:nvPr/>
        </p:nvSpPr>
        <p:spPr>
          <a:xfrm>
            <a:off x="990600" y="1219200"/>
            <a:ext cx="7086600" cy="5333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Zoo Choices – 25 acres total!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0" y="-152400"/>
            <a:ext cx="9144000" cy="701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7" name="Shape 157"/>
          <p:cNvCxnSpPr/>
          <p:nvPr/>
        </p:nvCxnSpPr>
        <p:spPr>
          <a:xfrm>
            <a:off x="228600" y="4572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8" name="Shape 158"/>
          <p:cNvCxnSpPr/>
          <p:nvPr/>
        </p:nvCxnSpPr>
        <p:spPr>
          <a:xfrm rot="5400000">
            <a:off x="-2056606" y="2742406"/>
            <a:ext cx="4572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9" name="Shape 159"/>
          <p:cNvCxnSpPr/>
          <p:nvPr/>
        </p:nvCxnSpPr>
        <p:spPr>
          <a:xfrm>
            <a:off x="228600" y="50292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0" name="Shape 160"/>
          <p:cNvCxnSpPr/>
          <p:nvPr/>
        </p:nvCxnSpPr>
        <p:spPr>
          <a:xfrm rot="5400000">
            <a:off x="6553993" y="2742406"/>
            <a:ext cx="4572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1" name="Shape 161"/>
          <p:cNvCxnSpPr/>
          <p:nvPr/>
        </p:nvCxnSpPr>
        <p:spPr>
          <a:xfrm rot="5400000">
            <a:off x="1524792" y="2742406"/>
            <a:ext cx="4572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2" name="Shape 162"/>
          <p:cNvCxnSpPr/>
          <p:nvPr/>
        </p:nvCxnSpPr>
        <p:spPr>
          <a:xfrm rot="5400000">
            <a:off x="3281361" y="2746374"/>
            <a:ext cx="4564061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3" name="Shape 163"/>
          <p:cNvCxnSpPr/>
          <p:nvPr/>
        </p:nvCxnSpPr>
        <p:spPr>
          <a:xfrm rot="5400000">
            <a:off x="4960143" y="2750342"/>
            <a:ext cx="4557711" cy="317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4" name="Shape 164"/>
          <p:cNvCxnSpPr/>
          <p:nvPr/>
        </p:nvCxnSpPr>
        <p:spPr>
          <a:xfrm rot="5400000">
            <a:off x="-304006" y="2742406"/>
            <a:ext cx="4572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5" name="Shape 165"/>
          <p:cNvCxnSpPr/>
          <p:nvPr/>
        </p:nvCxnSpPr>
        <p:spPr>
          <a:xfrm>
            <a:off x="228600" y="13716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6" name="Shape 166"/>
          <p:cNvCxnSpPr/>
          <p:nvPr/>
        </p:nvCxnSpPr>
        <p:spPr>
          <a:xfrm>
            <a:off x="228600" y="32004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7" name="Shape 167"/>
          <p:cNvCxnSpPr/>
          <p:nvPr/>
        </p:nvCxnSpPr>
        <p:spPr>
          <a:xfrm>
            <a:off x="228600" y="41148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8" name="Shape 168"/>
          <p:cNvCxnSpPr/>
          <p:nvPr/>
        </p:nvCxnSpPr>
        <p:spPr>
          <a:xfrm>
            <a:off x="228600" y="22860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9" name="Shape 169"/>
          <p:cNvSpPr txBox="1"/>
          <p:nvPr/>
        </p:nvSpPr>
        <p:spPr>
          <a:xfrm>
            <a:off x="0" y="50101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Lion - 2 acres; Turkey - 1/10 acre; Giraffe -1 acre; Seal - 1/2 acre; Camel - 1/2 acre;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Cheetah - 1 acre; Cow - 1/3 acre; Monkey - 1/2 acre; Asian Elephant - 1 acre;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African Elephant - 1.5 acres; Reptile House - 5 acres; Hammerhead Shark - ½ acre;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Kangaroo - 1/2 acre; Tiger - 1 acre; Whales - 3 acres; House of Birds - 5 acres.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690300" y="6394325"/>
            <a:ext cx="6798000" cy="3734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*Numbers are acres required for </a:t>
            </a:r>
            <a:r>
              <a:rPr b="1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animal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hint: they don’t like being alone!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[If you had 2 of each, it would take </a:t>
            </a:r>
            <a:r>
              <a:rPr b="1" i="0" lang="en-US" sz="11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over 34 acres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so </a:t>
            </a:r>
            <a:r>
              <a:rPr b="1" i="0" lang="en-US" sz="11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you will have to make choices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.]</a:t>
            </a:r>
          </a:p>
        </p:txBody>
      </p:sp>
      <p:sp>
        <p:nvSpPr>
          <p:cNvPr id="171" name="Shape 171"/>
          <p:cNvSpPr/>
          <p:nvPr/>
        </p:nvSpPr>
        <p:spPr>
          <a:xfrm>
            <a:off x="3505200" y="76200"/>
            <a:ext cx="2133600" cy="304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FFFF00"/>
                </a:solidFill>
                <a:latin typeface="Arial"/>
              </a:rPr>
              <a:t>25 ACRES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0" y="-152400"/>
            <a:ext cx="9144000" cy="7010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7" name="Shape 177"/>
          <p:cNvCxnSpPr/>
          <p:nvPr/>
        </p:nvCxnSpPr>
        <p:spPr>
          <a:xfrm>
            <a:off x="228600" y="4572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78" name="Shape 178"/>
          <p:cNvCxnSpPr/>
          <p:nvPr/>
        </p:nvCxnSpPr>
        <p:spPr>
          <a:xfrm rot="5400000">
            <a:off x="-2818606" y="3504406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79" name="Shape 179"/>
          <p:cNvCxnSpPr/>
          <p:nvPr/>
        </p:nvCxnSpPr>
        <p:spPr>
          <a:xfrm>
            <a:off x="228600" y="65532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0" name="Shape 180"/>
          <p:cNvCxnSpPr/>
          <p:nvPr/>
        </p:nvCxnSpPr>
        <p:spPr>
          <a:xfrm rot="5400000">
            <a:off x="5791993" y="3504406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1" name="Shape 181"/>
          <p:cNvCxnSpPr/>
          <p:nvPr/>
        </p:nvCxnSpPr>
        <p:spPr>
          <a:xfrm rot="5400000">
            <a:off x="762792" y="3504406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2" name="Shape 182"/>
          <p:cNvCxnSpPr/>
          <p:nvPr/>
        </p:nvCxnSpPr>
        <p:spPr>
          <a:xfrm rot="5400000">
            <a:off x="2515392" y="3512343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3" name="Shape 183"/>
          <p:cNvCxnSpPr/>
          <p:nvPr/>
        </p:nvCxnSpPr>
        <p:spPr>
          <a:xfrm rot="5400000">
            <a:off x="4190205" y="3512343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4" name="Shape 184"/>
          <p:cNvCxnSpPr/>
          <p:nvPr/>
        </p:nvCxnSpPr>
        <p:spPr>
          <a:xfrm rot="5400000">
            <a:off x="-1066006" y="3504406"/>
            <a:ext cx="6096000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5" name="Shape 185"/>
          <p:cNvCxnSpPr/>
          <p:nvPr/>
        </p:nvCxnSpPr>
        <p:spPr>
          <a:xfrm>
            <a:off x="228600" y="16764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6" name="Shape 186"/>
          <p:cNvCxnSpPr/>
          <p:nvPr/>
        </p:nvCxnSpPr>
        <p:spPr>
          <a:xfrm>
            <a:off x="228600" y="41148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7" name="Shape 187"/>
          <p:cNvCxnSpPr/>
          <p:nvPr/>
        </p:nvCxnSpPr>
        <p:spPr>
          <a:xfrm>
            <a:off x="228600" y="53340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8" name="Shape 188"/>
          <p:cNvCxnSpPr/>
          <p:nvPr/>
        </p:nvCxnSpPr>
        <p:spPr>
          <a:xfrm>
            <a:off x="228600" y="2895600"/>
            <a:ext cx="86105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9" name="Shape 189"/>
          <p:cNvSpPr/>
          <p:nvPr/>
        </p:nvSpPr>
        <p:spPr>
          <a:xfrm>
            <a:off x="250825" y="98425"/>
            <a:ext cx="2133600" cy="304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FFFF00"/>
                </a:solidFill>
                <a:latin typeface="Arial"/>
              </a:rPr>
              <a:t>25 ACRES 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239000" y="4114800"/>
            <a:ext cx="1600199" cy="24383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Two  tigers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28600" y="4114800"/>
            <a:ext cx="1752600" cy="12191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      seals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810000" y="1676400"/>
            <a:ext cx="1752600" cy="24383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Asian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elephants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28600" y="457200"/>
            <a:ext cx="1752600" cy="12191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Two monkeys</a:t>
            </a:r>
          </a:p>
        </p:txBody>
      </p:sp>
      <p:pic>
        <p:nvPicPr>
          <p:cNvPr descr="http://www.gifworks.com/queue/63141916_8271.gif"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5334000"/>
            <a:ext cx="197485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63372776_1539.gif" id="195" name="Shape 19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6675" y="4114800"/>
            <a:ext cx="1238250" cy="1741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6" name="Shape 196"/>
          <p:cNvCxnSpPr/>
          <p:nvPr/>
        </p:nvCxnSpPr>
        <p:spPr>
          <a:xfrm rot="5400000">
            <a:off x="458787" y="4722812"/>
            <a:ext cx="1217612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descr="http://www.gifworks.com/queue/32515055_2192.gif" id="197" name="Shape 1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228600" y="4419600"/>
            <a:ext cx="838199" cy="9524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32473598_9641.gif" id="198" name="Shape 19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000" y="2438400"/>
            <a:ext cx="1904999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32465899_11029.gif" id="199" name="Shape 19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962400" y="1524000"/>
            <a:ext cx="1828800" cy="182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Shape 200"/>
          <p:cNvCxnSpPr/>
          <p:nvPr/>
        </p:nvCxnSpPr>
        <p:spPr>
          <a:xfrm rot="5400000">
            <a:off x="534193" y="1067593"/>
            <a:ext cx="1219199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descr="http://www.gifworks.com/queue/37072287_3463.gif" id="201" name="Shape 20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90600" y="344487"/>
            <a:ext cx="1476375" cy="14858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37073027_3323.gif" id="202" name="Shape 20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80975" y="381000"/>
            <a:ext cx="1400174" cy="1485899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/>
        </p:nvSpPr>
        <p:spPr>
          <a:xfrm>
            <a:off x="2413000" y="119061"/>
            <a:ext cx="6592886" cy="338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get you started here are some examples of what you might do!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839200" y="65532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39200" y="60960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839200" y="37338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0" y="65532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0" y="35814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0" y="16764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0" y="2133600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2514600" y="609600"/>
            <a:ext cx="6248399" cy="33813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would have taken care of 7 of the 25 acres. 18 more to go!</a:t>
            </a:r>
          </a:p>
        </p:txBody>
      </p:sp>
      <p:pic>
        <p:nvPicPr>
          <p:cNvPr descr="http://www.gifworks.com/queue/32515783_13222.gif" id="212" name="Shape 212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838200" y="4267200"/>
            <a:ext cx="136207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/>
        </p:nvSpPr>
        <p:spPr>
          <a:xfrm>
            <a:off x="1981200" y="2895600"/>
            <a:ext cx="1828800" cy="1219199"/>
          </a:xfrm>
          <a:prstGeom prst="rect">
            <a:avLst/>
          </a:prstGeom>
          <a:solidFill>
            <a:srgbClr val="FFFFCC"/>
          </a:solidFill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     camels</a:t>
            </a:r>
          </a:p>
        </p:txBody>
      </p:sp>
      <p:cxnSp>
        <p:nvCxnSpPr>
          <p:cNvPr id="214" name="Shape 214"/>
          <p:cNvCxnSpPr/>
          <p:nvPr/>
        </p:nvCxnSpPr>
        <p:spPr>
          <a:xfrm rot="5400000">
            <a:off x="2287587" y="3503611"/>
            <a:ext cx="1217612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215" name="Shape 215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0" y="57150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32436327_2056.gif" id="216" name="Shape 216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1792286" y="2971800"/>
            <a:ext cx="1408111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ifworks.com/queue/32445415_14048.gif" id="217" name="Shape 217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 flipH="1">
            <a:off x="2819400" y="2971800"/>
            <a:ext cx="1081086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0" y="3810000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x="6416675" y="3548062"/>
            <a:ext cx="254634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emember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2 of each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helps  future  zoo stock.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8839200" y="320040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4294967295" type="body"/>
          </p:nvPr>
        </p:nvSpPr>
        <p:spPr>
          <a:xfrm>
            <a:off x="152400" y="1828800"/>
            <a:ext cx="87630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W</a:t>
            </a:r>
            <a:r>
              <a:rPr b="1" lang="en-US" sz="1600">
                <a:solidFill>
                  <a:schemeClr val="dk1"/>
                </a:solidFill>
              </a:rPr>
              <a:t>hat economic principle explains why your group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didn't put one of every animal in the zoo?  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i="1" lang="en-US" sz="1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Scarcity.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600">
                <a:solidFill>
                  <a:srgbClr val="FF0000"/>
                </a:solidFill>
              </a:rPr>
              <a:t>The basic economic problem that arises because people have unlimited wants but resources are limited. Because of scarcity, various economic decisions must be made to allocate resources efficiently.</a:t>
            </a:r>
          </a:p>
          <a:p>
            <a:pPr indent="0" lvl="1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1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-US" sz="1600">
                <a:solidFill>
                  <a:schemeClr val="dk1"/>
                </a:solidFill>
              </a:rPr>
              <a:t>Explain what happens when you chose one animal over another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If we wanted more o</a:t>
            </a:r>
            <a:r>
              <a:rPr b="1" lang="en-US" sz="1600">
                <a:solidFill>
                  <a:srgbClr val="FF0000"/>
                </a:solidFill>
              </a:rPr>
              <a:t>f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one animal we had to give up more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of another animal. Non-selected animal becomes a </a:t>
            </a:r>
            <a:r>
              <a:rPr b="1" i="1" lang="en-US" sz="1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1" lang="en-US" sz="1600" u="sng">
                <a:solidFill>
                  <a:srgbClr val="FF0000"/>
                </a:solidFill>
              </a:rPr>
              <a:t>rade-Off</a:t>
            </a:r>
            <a:r>
              <a:rPr b="1" i="1" lang="en-US" sz="1600">
                <a:solidFill>
                  <a:srgbClr val="FF0000"/>
                </a:solidFill>
              </a:rPr>
              <a:t>.</a:t>
            </a:r>
            <a:r>
              <a:rPr b="1" lang="en-US" sz="1600">
                <a:solidFill>
                  <a:srgbClr val="FF0000"/>
                </a:solidFill>
              </a:rPr>
              <a:t> A trade-off involves a sacrifice that must be made because of a decision.</a:t>
            </a:r>
          </a:p>
          <a:p>
            <a:pPr indent="0" lvl="1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1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Why didn't</a:t>
            </a:r>
            <a:r>
              <a:rPr b="1" lang="en-US" sz="1600">
                <a:solidFill>
                  <a:schemeClr val="dk1"/>
                </a:solidFill>
              </a:rPr>
              <a:t>/did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group put a turkey in your zoo?  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i="1" lang="en-US" sz="1600" u="sng">
                <a:solidFill>
                  <a:srgbClr val="FF0000"/>
                </a:solidFill>
              </a:rPr>
              <a:t>Cost Benefits Analysis  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(turkeys, like cows, are too common)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800">
                <a:solidFill>
                  <a:srgbClr val="FF0000"/>
                </a:solidFill>
              </a:rPr>
              <a:t>is a systematic approach to estimating the strengths and weaknesses of alternatives</a:t>
            </a:r>
          </a:p>
          <a:p>
            <a:pPr indent="-342900" lvl="0" marL="8001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 http://yadayadayadaecon.com/clip/7/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4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Why did your group choose an Asian elephant and not an African elephant? 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0000"/>
                </a:solidFill>
              </a:rPr>
              <a:t>Cost Benefit Analysis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(the Asian Elephant takes less land)</a:t>
            </a:r>
          </a:p>
          <a:p>
            <a:pPr indent="-342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2057400" y="1066800"/>
            <a:ext cx="4419597" cy="6095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5000">
                      <a:srgbClr val="1A8D48"/>
                    </a:gs>
                    <a:gs pos="79000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Questions </a:t>
            </a:r>
          </a:p>
        </p:txBody>
      </p:sp>
      <p:cxnSp>
        <p:nvCxnSpPr>
          <p:cNvPr id="227" name="Shape 227"/>
          <p:cNvCxnSpPr/>
          <p:nvPr/>
        </p:nvCxnSpPr>
        <p:spPr>
          <a:xfrm flipH="1" rot="10800000">
            <a:off x="228600" y="457200"/>
            <a:ext cx="8610599" cy="7619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228" name="Shape 2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10600" y="640080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4294967295" type="body"/>
          </p:nvPr>
        </p:nvSpPr>
        <p:spPr>
          <a:xfrm>
            <a:off x="152400" y="1905000"/>
            <a:ext cx="8763000" cy="4714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5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What </a:t>
            </a:r>
            <a:r>
              <a:rPr b="1" lang="en-US" sz="1800">
                <a:solidFill>
                  <a:schemeClr val="dk1"/>
                </a:solidFill>
              </a:rPr>
              <a:t>happens if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</a:t>
            </a:r>
            <a:r>
              <a:rPr b="1" lang="en-US" sz="1800">
                <a:solidFill>
                  <a:schemeClr val="dk1"/>
                </a:solidFill>
              </a:rPr>
              <a:t>-off animals became hugely popular and your zoo doesn’t have them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  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lang="en-US" sz="1800">
                <a:solidFill>
                  <a:srgbClr val="FF0000"/>
                </a:solidFill>
              </a:rPr>
              <a:t>ose non-visiting customers are the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“opportunity cost” [“opportunity lost”]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600">
                <a:solidFill>
                  <a:srgbClr val="FF0000"/>
                </a:solidFill>
              </a:rPr>
              <a:t>The loss of potential gain from other alternatives when one alternative is chosen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6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What animal did everyone in your group agree to include  ___? 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lang="en-US" sz="1800"/>
              <a:t>7. Overall what technique was your group using to build the zoo?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</a:rPr>
              <a:t>Economic Thinking: Requires a purposeful evaluation of the available opportunities to make the best decision possible</a:t>
            </a:r>
          </a:p>
        </p:txBody>
      </p:sp>
      <p:sp>
        <p:nvSpPr>
          <p:cNvPr id="234" name="Shape 234"/>
          <p:cNvSpPr/>
          <p:nvPr/>
        </p:nvSpPr>
        <p:spPr>
          <a:xfrm>
            <a:off x="1295400" y="1757100"/>
            <a:ext cx="6476998" cy="609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5000">
                      <a:srgbClr val="1A8D48"/>
                    </a:gs>
                    <a:gs pos="79000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Arial"/>
              </a:rPr>
              <a:t> Questions [continued]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378675" y="1107950"/>
            <a:ext cx="84429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lang="en-US" sz="3200">
                <a:solidFill>
                  <a:srgbClr val="FF0000"/>
                </a:solidFill>
              </a:rPr>
              <a:t>Because of scarcity of time we partake in economic decision making on a daily basis.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2664675"/>
            <a:ext cx="8153399" cy="3583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584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lang="en-US" sz="2400">
                <a:solidFill>
                  <a:schemeClr val="dk1"/>
                </a:solidFill>
              </a:rPr>
              <a:t>What is the trade off of staying in school? </a:t>
            </a:r>
          </a:p>
          <a:p>
            <a:pPr indent="-584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opportunity cost of staying in school?</a:t>
            </a:r>
          </a:p>
          <a:p>
            <a:pPr indent="-5842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some students choose to drop out of school?</a:t>
            </a:r>
          </a:p>
          <a:p>
            <a:pPr indent="-5842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most students choose to stay in high school and graduate?</a:t>
            </a:r>
          </a:p>
          <a:p>
            <a:pPr indent="-5842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future consequences of a decision to drop out of school vs. stay in school?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