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Source Code Pro" panose="020B0604020202020204" charset="0"/>
      <p:regular r:id="rId21"/>
      <p:bold r:id="rId22"/>
    </p:embeddedFont>
    <p:embeddedFont>
      <p:font typeface="Oswald" panose="020B060402020202020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a:spcBef>
                <a:spcPts val="0"/>
              </a:spcBef>
              <a:buNone/>
            </a:pPr>
            <a:r>
              <a:rPr lang="en"/>
              <a:t>Market Structures</a:t>
            </a:r>
          </a:p>
        </p:txBody>
      </p:sp>
      <p:sp>
        <p:nvSpPr>
          <p:cNvPr id="63" name="Shape 63"/>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lvl="0">
              <a:spcBef>
                <a:spcPts val="0"/>
              </a:spcBef>
              <a:buNone/>
            </a:pPr>
            <a:r>
              <a:rPr lang="en"/>
              <a:t>One of the most important functions of government is to ensure competition in a free market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Oligopoly</a:t>
            </a:r>
          </a:p>
        </p:txBody>
      </p:sp>
      <p:pic>
        <p:nvPicPr>
          <p:cNvPr id="120" name="Shape 120" descr="download (1).jpg"/>
          <p:cNvPicPr preferRelativeResize="0"/>
          <p:nvPr/>
        </p:nvPicPr>
        <p:blipFill>
          <a:blip r:embed="rId3">
            <a:alphaModFix/>
          </a:blip>
          <a:stretch>
            <a:fillRect/>
          </a:stretch>
        </p:blipFill>
        <p:spPr>
          <a:xfrm>
            <a:off x="868650" y="1564925"/>
            <a:ext cx="2764700" cy="2253675"/>
          </a:xfrm>
          <a:prstGeom prst="rect">
            <a:avLst/>
          </a:prstGeom>
          <a:noFill/>
          <a:ln>
            <a:noFill/>
          </a:ln>
        </p:spPr>
      </p:pic>
      <p:pic>
        <p:nvPicPr>
          <p:cNvPr id="121" name="Shape 121" descr="images.jpg"/>
          <p:cNvPicPr preferRelativeResize="0"/>
          <p:nvPr/>
        </p:nvPicPr>
        <p:blipFill>
          <a:blip r:embed="rId4">
            <a:alphaModFix/>
          </a:blip>
          <a:stretch>
            <a:fillRect/>
          </a:stretch>
        </p:blipFill>
        <p:spPr>
          <a:xfrm>
            <a:off x="5789175" y="1564925"/>
            <a:ext cx="2466975" cy="2253675"/>
          </a:xfrm>
          <a:prstGeom prst="rect">
            <a:avLst/>
          </a:prstGeom>
          <a:noFill/>
          <a:ln>
            <a:noFill/>
          </a:ln>
        </p:spPr>
      </p:pic>
      <p:sp>
        <p:nvSpPr>
          <p:cNvPr id="122" name="Shape 122"/>
          <p:cNvSpPr txBox="1"/>
          <p:nvPr/>
        </p:nvSpPr>
        <p:spPr>
          <a:xfrm>
            <a:off x="3946800" y="2564800"/>
            <a:ext cx="1652699" cy="541500"/>
          </a:xfrm>
          <a:prstGeom prst="rect">
            <a:avLst/>
          </a:prstGeom>
          <a:noFill/>
          <a:ln>
            <a:noFill/>
          </a:ln>
        </p:spPr>
        <p:txBody>
          <a:bodyPr lIns="91425" tIns="91425" rIns="91425" bIns="91425" anchor="t" anchorCtr="0">
            <a:noAutofit/>
          </a:bodyPr>
          <a:lstStyle/>
          <a:p>
            <a:pPr lvl="0">
              <a:spcBef>
                <a:spcPts val="0"/>
              </a:spcBef>
              <a:buNone/>
            </a:pPr>
            <a:r>
              <a:rPr lang="en" b="1"/>
              <a:t>Coke and Pepsi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Monopoly</a:t>
            </a:r>
          </a:p>
        </p:txBody>
      </p:sp>
      <p:sp>
        <p:nvSpPr>
          <p:cNvPr id="128" name="Shape 128"/>
          <p:cNvSpPr txBox="1">
            <a:spLocks noGrp="1"/>
          </p:cNvSpPr>
          <p:nvPr>
            <p:ph type="subTitle" idx="1"/>
          </p:nvPr>
        </p:nvSpPr>
        <p:spPr>
          <a:xfrm>
            <a:off x="265500" y="2921400"/>
            <a:ext cx="4045199" cy="1345500"/>
          </a:xfrm>
          <a:prstGeom prst="rect">
            <a:avLst/>
          </a:prstGeom>
        </p:spPr>
        <p:txBody>
          <a:bodyPr lIns="91425" tIns="91425" rIns="91425" bIns="91425" anchor="t" anchorCtr="0">
            <a:noAutofit/>
          </a:bodyPr>
          <a:lstStyle/>
          <a:p>
            <a:pPr lvl="0">
              <a:spcBef>
                <a:spcPts val="0"/>
              </a:spcBef>
              <a:buNone/>
            </a:pPr>
            <a:r>
              <a:rPr lang="en" sz="2400">
                <a:solidFill>
                  <a:srgbClr val="F3F3F3"/>
                </a:solidFill>
                <a:latin typeface="Arial"/>
                <a:ea typeface="Arial"/>
                <a:cs typeface="Arial"/>
                <a:sym typeface="Arial"/>
              </a:rPr>
              <a:t>single seller who is the price-maker and not the price taker</a:t>
            </a:r>
          </a:p>
        </p:txBody>
      </p:sp>
      <p:sp>
        <p:nvSpPr>
          <p:cNvPr id="129" name="Shape 129"/>
          <p:cNvSpPr txBox="1">
            <a:spLocks noGrp="1"/>
          </p:cNvSpPr>
          <p:nvPr>
            <p:ph type="body" idx="2"/>
          </p:nvPr>
        </p:nvSpPr>
        <p:spPr>
          <a:xfrm>
            <a:off x="4939500" y="724200"/>
            <a:ext cx="3837000" cy="3695099"/>
          </a:xfrm>
          <a:prstGeom prst="rect">
            <a:avLst/>
          </a:prstGeom>
        </p:spPr>
        <p:txBody>
          <a:bodyPr lIns="91425" tIns="91425" rIns="91425" bIns="91425" anchor="ctr" anchorCtr="0">
            <a:noAutofit/>
          </a:bodyPr>
          <a:lstStyle/>
          <a:p>
            <a:pPr lvl="0" rtl="0">
              <a:spcBef>
                <a:spcPts val="0"/>
              </a:spcBef>
              <a:buNone/>
            </a:pPr>
            <a:r>
              <a:rPr lang="en">
                <a:solidFill>
                  <a:srgbClr val="000000"/>
                </a:solidFill>
                <a:highlight>
                  <a:srgbClr val="FFFFFF"/>
                </a:highlight>
                <a:latin typeface="Arial"/>
                <a:ea typeface="Arial"/>
                <a:cs typeface="Arial"/>
                <a:sym typeface="Arial"/>
              </a:rPr>
              <a:t>-Controls the supply of the product into the market. </a:t>
            </a:r>
          </a:p>
          <a:p>
            <a:pPr lvl="0" rtl="0">
              <a:spcBef>
                <a:spcPts val="0"/>
              </a:spcBef>
              <a:buNone/>
            </a:pPr>
            <a:r>
              <a:rPr lang="en">
                <a:solidFill>
                  <a:srgbClr val="000000"/>
                </a:solidFill>
                <a:highlight>
                  <a:srgbClr val="FFFFFF"/>
                </a:highlight>
                <a:latin typeface="Arial"/>
                <a:ea typeface="Arial"/>
                <a:cs typeface="Arial"/>
                <a:sym typeface="Arial"/>
              </a:rPr>
              <a:t>-Enjoys full control on the market and factors. </a:t>
            </a:r>
          </a:p>
          <a:p>
            <a:pPr lvl="0" rtl="0">
              <a:spcBef>
                <a:spcPts val="0"/>
              </a:spcBef>
              <a:buNone/>
            </a:pPr>
            <a:r>
              <a:rPr lang="en">
                <a:solidFill>
                  <a:srgbClr val="000000"/>
                </a:solidFill>
                <a:highlight>
                  <a:srgbClr val="FFFFFF"/>
                </a:highlight>
                <a:latin typeface="Arial"/>
                <a:ea typeface="Arial"/>
                <a:cs typeface="Arial"/>
                <a:sym typeface="Arial"/>
              </a:rPr>
              <a:t>-Difficult entry into market</a:t>
            </a:r>
          </a:p>
          <a:p>
            <a:pPr lvl="0">
              <a:spcBef>
                <a:spcPts val="0"/>
              </a:spcBef>
              <a:buNone/>
            </a:pPr>
            <a:r>
              <a:rPr lang="en">
                <a:solidFill>
                  <a:srgbClr val="000000"/>
                </a:solidFill>
                <a:highlight>
                  <a:srgbClr val="FFFFFF"/>
                </a:highlight>
                <a:latin typeface="Arial"/>
                <a:ea typeface="Arial"/>
                <a:cs typeface="Arial"/>
                <a:sym typeface="Arial"/>
              </a:rPr>
              <a:t>-Highest degree of imperfection of a market structure.</a:t>
            </a:r>
            <a:r>
              <a:rPr lang="en" sz="1050">
                <a:solidFill>
                  <a:srgbClr val="000000"/>
                </a:solidFill>
                <a:highlight>
                  <a:srgbClr val="FFFFFF"/>
                </a:highlight>
                <a:latin typeface="Arial"/>
                <a:ea typeface="Arial"/>
                <a:cs typeface="Arial"/>
                <a:sym typeface="Aria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Monopoly</a:t>
            </a:r>
          </a:p>
        </p:txBody>
      </p:sp>
      <p:pic>
        <p:nvPicPr>
          <p:cNvPr id="135" name="Shape 135" descr="Monopoly.jpg"/>
          <p:cNvPicPr preferRelativeResize="0"/>
          <p:nvPr/>
        </p:nvPicPr>
        <p:blipFill>
          <a:blip r:embed="rId3">
            <a:alphaModFix/>
          </a:blip>
          <a:stretch>
            <a:fillRect/>
          </a:stretch>
        </p:blipFill>
        <p:spPr>
          <a:xfrm>
            <a:off x="3333750" y="1918525"/>
            <a:ext cx="2476500" cy="1847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30800" y="1889700"/>
            <a:ext cx="8282399" cy="1516500"/>
          </a:xfrm>
          <a:prstGeom prst="rect">
            <a:avLst/>
          </a:prstGeom>
        </p:spPr>
        <p:txBody>
          <a:bodyPr lIns="91425" tIns="91425" rIns="91425" bIns="91425" anchor="ctr" anchorCtr="0">
            <a:noAutofit/>
          </a:bodyPr>
          <a:lstStyle/>
          <a:p>
            <a:pPr lvl="0">
              <a:spcBef>
                <a:spcPts val="0"/>
              </a:spcBef>
              <a:buNone/>
            </a:pPr>
            <a:r>
              <a:rPr lang="en"/>
              <a:t>Concerns over the cost of imperfect competition is one reason the government intervenes in the economy.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30800" y="1889700"/>
            <a:ext cx="8282399" cy="1516500"/>
          </a:xfrm>
          <a:prstGeom prst="rect">
            <a:avLst/>
          </a:prstGeom>
        </p:spPr>
        <p:txBody>
          <a:bodyPr lIns="91425" tIns="91425" rIns="91425" bIns="91425" anchor="ctr" anchorCtr="0">
            <a:noAutofit/>
          </a:bodyPr>
          <a:lstStyle/>
          <a:p>
            <a:pPr lvl="0">
              <a:spcBef>
                <a:spcPts val="0"/>
              </a:spcBef>
              <a:buNone/>
            </a:pPr>
            <a:r>
              <a:rPr lang="en"/>
              <a:t>Historically, the freedom to pursue self interest has led some people to seek economic gain at the expense of others.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30800" y="1889700"/>
            <a:ext cx="8282399" cy="1516500"/>
          </a:xfrm>
          <a:prstGeom prst="rect">
            <a:avLst/>
          </a:prstGeom>
        </p:spPr>
        <p:txBody>
          <a:bodyPr lIns="91425" tIns="91425" rIns="91425" bIns="91425" anchor="ctr" anchorCtr="0">
            <a:noAutofit/>
          </a:bodyPr>
          <a:lstStyle/>
          <a:p>
            <a:pPr lvl="0">
              <a:spcBef>
                <a:spcPts val="0"/>
              </a:spcBef>
              <a:buNone/>
            </a:pPr>
            <a:r>
              <a:rPr lang="en"/>
              <a:t>Therefore, government must take action to ensure a competitive market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90250" y="528900"/>
            <a:ext cx="5678099" cy="4085699"/>
          </a:xfrm>
          <a:prstGeom prst="rect">
            <a:avLst/>
          </a:prstGeom>
        </p:spPr>
        <p:txBody>
          <a:bodyPr lIns="91425" tIns="91425" rIns="91425" bIns="91425" anchor="ctr" anchorCtr="0">
            <a:noAutofit/>
          </a:bodyPr>
          <a:lstStyle/>
          <a:p>
            <a:pPr lvl="0">
              <a:spcBef>
                <a:spcPts val="0"/>
              </a:spcBef>
              <a:buNone/>
            </a:pPr>
            <a:r>
              <a:rPr lang="en"/>
              <a:t>Market Failures and Government 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Anti-Trust Legislation</a:t>
            </a:r>
          </a:p>
        </p:txBody>
      </p:sp>
      <p:sp>
        <p:nvSpPr>
          <p:cNvPr id="161" name="Shape 161"/>
          <p:cNvSpPr txBox="1">
            <a:spLocks noGrp="1"/>
          </p:cNvSpPr>
          <p:nvPr>
            <p:ph type="subTitle" idx="1"/>
          </p:nvPr>
        </p:nvSpPr>
        <p:spPr>
          <a:xfrm>
            <a:off x="265500" y="2921400"/>
            <a:ext cx="4045199" cy="1345500"/>
          </a:xfrm>
          <a:prstGeom prst="rect">
            <a:avLst/>
          </a:prstGeom>
        </p:spPr>
        <p:txBody>
          <a:bodyPr lIns="91425" tIns="91425" rIns="91425" bIns="91425" anchor="t" anchorCtr="0">
            <a:noAutofit/>
          </a:bodyPr>
          <a:lstStyle/>
          <a:p>
            <a:pPr lvl="0">
              <a:spcBef>
                <a:spcPts val="0"/>
              </a:spcBef>
              <a:buNone/>
            </a:pPr>
            <a:r>
              <a:rPr lang="en"/>
              <a:t>In the late 1800s US Government passed laws to restrict monopolies and trust</a:t>
            </a:r>
          </a:p>
        </p:txBody>
      </p:sp>
      <p:sp>
        <p:nvSpPr>
          <p:cNvPr id="162" name="Shape 162"/>
          <p:cNvSpPr txBox="1">
            <a:spLocks noGrp="1"/>
          </p:cNvSpPr>
          <p:nvPr>
            <p:ph type="body" idx="2"/>
          </p:nvPr>
        </p:nvSpPr>
        <p:spPr>
          <a:xfrm>
            <a:off x="4939500" y="724200"/>
            <a:ext cx="3837000" cy="3695099"/>
          </a:xfrm>
          <a:prstGeom prst="rect">
            <a:avLst/>
          </a:prstGeom>
        </p:spPr>
        <p:txBody>
          <a:bodyPr lIns="91425" tIns="91425" rIns="91425" bIns="91425" anchor="ctr" anchorCtr="0">
            <a:noAutofit/>
          </a:bodyPr>
          <a:lstStyle/>
          <a:p>
            <a:pPr lvl="0">
              <a:spcBef>
                <a:spcPts val="0"/>
              </a:spcBef>
              <a:buNone/>
            </a:pPr>
            <a:r>
              <a:rPr lang="en"/>
              <a:t>-legislation is designed to prevent market failures due to inadequate competition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372500"/>
            <a:ext cx="8520599" cy="2833500"/>
          </a:xfrm>
          <a:prstGeom prst="rect">
            <a:avLst/>
          </a:prstGeom>
        </p:spPr>
        <p:txBody>
          <a:bodyPr lIns="91425" tIns="91425" rIns="91425" bIns="91425" anchor="b" anchorCtr="0">
            <a:noAutofit/>
          </a:bodyPr>
          <a:lstStyle/>
          <a:p>
            <a:pPr lvl="0" algn="ctr" rtl="0">
              <a:spcBef>
                <a:spcPts val="0"/>
              </a:spcBef>
              <a:buNone/>
            </a:pPr>
            <a:r>
              <a:rPr lang="en" sz="3600" u="sng"/>
              <a:t>Group Research</a:t>
            </a:r>
            <a:r>
              <a:rPr lang="en" sz="3600"/>
              <a:t>                                                         1. Sherman Antitrust Act                                              2. Clayton Antitrust Act                                          3. Federal Trade Commission </a:t>
            </a:r>
          </a:p>
          <a:p>
            <a:pPr lvl="0" algn="ctr">
              <a:spcBef>
                <a:spcPts val="0"/>
              </a:spcBef>
              <a:buNone/>
            </a:pPr>
            <a:r>
              <a:rPr lang="en" sz="3600"/>
              <a:t>4. Robinson Patman 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lgn="ctr">
              <a:spcBef>
                <a:spcPts val="0"/>
              </a:spcBef>
              <a:buNone/>
            </a:pPr>
            <a:r>
              <a:rPr lang="en"/>
              <a:t>Laissez-Faire “allow them to do”</a:t>
            </a:r>
          </a:p>
        </p:txBody>
      </p:sp>
      <p:sp>
        <p:nvSpPr>
          <p:cNvPr id="69" name="Shape 6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a:spcBef>
                <a:spcPts val="0"/>
              </a:spcBef>
              <a:buNone/>
            </a:pPr>
            <a:r>
              <a:rPr lang="en"/>
              <a:t>The philosophy that government should not interfere with commerce or trade. Under laissez-faire the role of government is confined to protecting private property, enforcing contracts, settling disputes, and protecting business from increased competition from foreign goods.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Late 1800’s commerce began to change . . . </a:t>
            </a:r>
          </a:p>
        </p:txBody>
      </p:sp>
      <p:sp>
        <p:nvSpPr>
          <p:cNvPr id="75" name="Shape 7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a:spcBef>
                <a:spcPts val="0"/>
              </a:spcBef>
              <a:buNone/>
            </a:pPr>
            <a:r>
              <a:rPr lang="en"/>
              <a:t>Due to the changing nature of industry, known as industrialization, competition began to weaken because of acquisitions and mergers. Decreased competition leads to higher prices for consumers and less choice. Therefore, government must play a role.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Determining the competitiveness of Markets</a:t>
            </a:r>
          </a:p>
        </p:txBody>
      </p:sp>
      <p:sp>
        <p:nvSpPr>
          <p:cNvPr id="81" name="Shape 81"/>
          <p:cNvSpPr txBox="1">
            <a:spLocks noGrp="1"/>
          </p:cNvSpPr>
          <p:nvPr>
            <p:ph type="body" idx="2"/>
          </p:nvPr>
        </p:nvSpPr>
        <p:spPr>
          <a:xfrm>
            <a:off x="4939500" y="256625"/>
            <a:ext cx="3837000" cy="4162799"/>
          </a:xfrm>
          <a:prstGeom prst="rect">
            <a:avLst/>
          </a:prstGeom>
        </p:spPr>
        <p:txBody>
          <a:bodyPr lIns="91425" tIns="91425" rIns="91425" bIns="91425" anchor="ctr" anchorCtr="0">
            <a:noAutofit/>
          </a:bodyPr>
          <a:lstStyle/>
          <a:p>
            <a:pPr lvl="0" rtl="0">
              <a:spcBef>
                <a:spcPts val="0"/>
              </a:spcBef>
              <a:buNone/>
            </a:pPr>
            <a:r>
              <a:rPr lang="en"/>
              <a:t>1.How many buyers and suppliers are there?  2.How large are they? 3.Does either have any influence over price? 4.How much competition exist between firms? 5.What kind of product is involved? Are they the same product or just similar?                6.Is it easy or difficult for new firms to enter the market?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Perfect Competition</a:t>
            </a:r>
          </a:p>
        </p:txBody>
      </p:sp>
      <p:sp>
        <p:nvSpPr>
          <p:cNvPr id="87" name="Shape 87"/>
          <p:cNvSpPr txBox="1">
            <a:spLocks noGrp="1"/>
          </p:cNvSpPr>
          <p:nvPr>
            <p:ph type="subTitle" idx="1"/>
          </p:nvPr>
        </p:nvSpPr>
        <p:spPr>
          <a:xfrm>
            <a:off x="265500" y="2921400"/>
            <a:ext cx="4045199" cy="1345500"/>
          </a:xfrm>
          <a:prstGeom prst="rect">
            <a:avLst/>
          </a:prstGeom>
        </p:spPr>
        <p:txBody>
          <a:bodyPr lIns="91425" tIns="91425" rIns="91425" bIns="91425" anchor="t" anchorCtr="0">
            <a:noAutofit/>
          </a:bodyPr>
          <a:lstStyle/>
          <a:p>
            <a:pPr lvl="0">
              <a:spcBef>
                <a:spcPts val="0"/>
              </a:spcBef>
              <a:buNone/>
            </a:pPr>
            <a:r>
              <a:rPr lang="en"/>
              <a:t>Theoretically ideal situation used to evaluate other markets</a:t>
            </a:r>
          </a:p>
        </p:txBody>
      </p:sp>
      <p:sp>
        <p:nvSpPr>
          <p:cNvPr id="88" name="Shape 88"/>
          <p:cNvSpPr txBox="1">
            <a:spLocks noGrp="1"/>
          </p:cNvSpPr>
          <p:nvPr>
            <p:ph type="body" idx="2"/>
          </p:nvPr>
        </p:nvSpPr>
        <p:spPr>
          <a:xfrm>
            <a:off x="4939500" y="724200"/>
            <a:ext cx="3837000" cy="3695099"/>
          </a:xfrm>
          <a:prstGeom prst="rect">
            <a:avLst/>
          </a:prstGeom>
        </p:spPr>
        <p:txBody>
          <a:bodyPr lIns="91425" tIns="91425" rIns="91425" bIns="91425" anchor="ctr" anchorCtr="0">
            <a:noAutofit/>
          </a:bodyPr>
          <a:lstStyle/>
          <a:p>
            <a:pPr lvl="0">
              <a:spcBef>
                <a:spcPts val="0"/>
              </a:spcBef>
              <a:buNone/>
            </a:pPr>
            <a:r>
              <a:rPr lang="en">
                <a:solidFill>
                  <a:srgbClr val="000000"/>
                </a:solidFill>
                <a:highlight>
                  <a:srgbClr val="FFFFFF"/>
                </a:highlight>
                <a:latin typeface="Arial"/>
                <a:ea typeface="Arial"/>
                <a:cs typeface="Arial"/>
                <a:sym typeface="Arial"/>
              </a:rPr>
              <a:t>-Large number of firms            -Firms produce identical goods so there is no reason for consumers to express preference or choice.   -Freedom of entry and exit into the industry.                                      -Firms are price takers and they have no control over the price of the products.                                       -Each producer supplies a very small quantity of goods into the market.                                        -Both the consumers and producers have a perfect knowledge of the market conditions.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Perfect Competition</a:t>
            </a:r>
          </a:p>
        </p:txBody>
      </p:sp>
      <p:pic>
        <p:nvPicPr>
          <p:cNvPr id="94" name="Shape 94" descr="Fruit, Market, Apple, Fruits,"/>
          <p:cNvPicPr preferRelativeResize="0"/>
          <p:nvPr/>
        </p:nvPicPr>
        <p:blipFill>
          <a:blip r:embed="rId3">
            <a:alphaModFix/>
          </a:blip>
          <a:stretch>
            <a:fillRect/>
          </a:stretch>
        </p:blipFill>
        <p:spPr>
          <a:xfrm>
            <a:off x="1524000" y="1296725"/>
            <a:ext cx="6096000" cy="3561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Monopolistic Competion</a:t>
            </a:r>
          </a:p>
        </p:txBody>
      </p:sp>
      <p:sp>
        <p:nvSpPr>
          <p:cNvPr id="100" name="Shape 100"/>
          <p:cNvSpPr txBox="1">
            <a:spLocks noGrp="1"/>
          </p:cNvSpPr>
          <p:nvPr>
            <p:ph type="subTitle" idx="1"/>
          </p:nvPr>
        </p:nvSpPr>
        <p:spPr>
          <a:xfrm>
            <a:off x="265500" y="2921399"/>
            <a:ext cx="4045199" cy="1789200"/>
          </a:xfrm>
          <a:prstGeom prst="rect">
            <a:avLst/>
          </a:prstGeom>
        </p:spPr>
        <p:txBody>
          <a:bodyPr lIns="91425" tIns="91425" rIns="91425" bIns="91425" anchor="t" anchorCtr="0">
            <a:noAutofit/>
          </a:bodyPr>
          <a:lstStyle/>
          <a:p>
            <a:pPr lvl="0">
              <a:spcBef>
                <a:spcPts val="0"/>
              </a:spcBef>
              <a:buNone/>
            </a:pPr>
            <a:r>
              <a:rPr lang="en"/>
              <a:t>Has all the conditions of perfect competition except market differentiation which is an attempt to attract more customers.</a:t>
            </a:r>
          </a:p>
        </p:txBody>
      </p:sp>
      <p:sp>
        <p:nvSpPr>
          <p:cNvPr id="101" name="Shape 101"/>
          <p:cNvSpPr txBox="1">
            <a:spLocks noGrp="1"/>
          </p:cNvSpPr>
          <p:nvPr>
            <p:ph type="body" idx="2"/>
          </p:nvPr>
        </p:nvSpPr>
        <p:spPr>
          <a:xfrm>
            <a:off x="4939500" y="256625"/>
            <a:ext cx="3837000" cy="4162799"/>
          </a:xfrm>
          <a:prstGeom prst="rect">
            <a:avLst/>
          </a:prstGeom>
        </p:spPr>
        <p:txBody>
          <a:bodyPr lIns="91425" tIns="91425" rIns="91425" bIns="91425" anchor="ctr" anchorCtr="0">
            <a:noAutofit/>
          </a:bodyPr>
          <a:lstStyle/>
          <a:p>
            <a:pPr lvl="0">
              <a:spcBef>
                <a:spcPts val="0"/>
              </a:spcBef>
              <a:buNone/>
            </a:pPr>
            <a:r>
              <a:rPr lang="en" sz="1600"/>
              <a:t>-Use advertisements and promotions to make product seem different in order to charge more                 -</a:t>
            </a:r>
            <a:r>
              <a:rPr lang="en" sz="1600">
                <a:solidFill>
                  <a:srgbClr val="000000"/>
                </a:solidFill>
                <a:highlight>
                  <a:srgbClr val="FFFFFF"/>
                </a:highlight>
              </a:rPr>
              <a:t>A large number of firms exist in the market           -They may have some or little control over the price due to product differentiation that exists between them                                              -The products are close but not perfect substitutes.                                                    -Entry and exit from the industry Is relatively easy with few barriers to entry and exit.</a:t>
            </a:r>
            <a:r>
              <a:rPr lang="en">
                <a:solidFill>
                  <a:srgbClr val="000000"/>
                </a:solidFill>
                <a:highlight>
                  <a:srgbClr val="FFFFFF"/>
                </a:highlight>
                <a:latin typeface="Arial"/>
                <a:ea typeface="Arial"/>
                <a:cs typeface="Arial"/>
                <a:sym typeface="Aria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Monopolistic Competition</a:t>
            </a:r>
          </a:p>
        </p:txBody>
      </p:sp>
      <p:pic>
        <p:nvPicPr>
          <p:cNvPr id="107" name="Shape 107" descr="Other resolutions: 320 × 213"/>
          <p:cNvPicPr preferRelativeResize="0"/>
          <p:nvPr/>
        </p:nvPicPr>
        <p:blipFill>
          <a:blip r:embed="rId3">
            <a:alphaModFix/>
          </a:blip>
          <a:stretch>
            <a:fillRect/>
          </a:stretch>
        </p:blipFill>
        <p:spPr>
          <a:xfrm>
            <a:off x="1139950" y="1106000"/>
            <a:ext cx="6696525" cy="38666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65500" y="1078750"/>
            <a:ext cx="4045199" cy="1789200"/>
          </a:xfrm>
          <a:prstGeom prst="rect">
            <a:avLst/>
          </a:prstGeom>
        </p:spPr>
        <p:txBody>
          <a:bodyPr lIns="91425" tIns="91425" rIns="91425" bIns="91425" anchor="b" anchorCtr="0">
            <a:noAutofit/>
          </a:bodyPr>
          <a:lstStyle/>
          <a:p>
            <a:pPr lvl="0">
              <a:spcBef>
                <a:spcPts val="0"/>
              </a:spcBef>
              <a:buNone/>
            </a:pPr>
            <a:r>
              <a:rPr lang="en"/>
              <a:t>Oligopoly</a:t>
            </a:r>
          </a:p>
        </p:txBody>
      </p:sp>
      <p:sp>
        <p:nvSpPr>
          <p:cNvPr id="113" name="Shape 113"/>
          <p:cNvSpPr txBox="1">
            <a:spLocks noGrp="1"/>
          </p:cNvSpPr>
          <p:nvPr>
            <p:ph type="subTitle" idx="1"/>
          </p:nvPr>
        </p:nvSpPr>
        <p:spPr>
          <a:xfrm>
            <a:off x="265500" y="2921400"/>
            <a:ext cx="4045199" cy="1345500"/>
          </a:xfrm>
          <a:prstGeom prst="rect">
            <a:avLst/>
          </a:prstGeom>
        </p:spPr>
        <p:txBody>
          <a:bodyPr lIns="91425" tIns="91425" rIns="91425" bIns="91425" anchor="t" anchorCtr="0">
            <a:noAutofit/>
          </a:bodyPr>
          <a:lstStyle/>
          <a:p>
            <a:pPr lvl="0">
              <a:spcBef>
                <a:spcPts val="0"/>
              </a:spcBef>
              <a:buNone/>
            </a:pPr>
            <a:r>
              <a:rPr lang="en" sz="2400">
                <a:solidFill>
                  <a:srgbClr val="F3F3F3"/>
                </a:solidFill>
              </a:rPr>
              <a:t>Few very large sellers dominate industry</a:t>
            </a:r>
          </a:p>
        </p:txBody>
      </p:sp>
      <p:sp>
        <p:nvSpPr>
          <p:cNvPr id="114" name="Shape 114"/>
          <p:cNvSpPr txBox="1">
            <a:spLocks noGrp="1"/>
          </p:cNvSpPr>
          <p:nvPr>
            <p:ph type="body" idx="2"/>
          </p:nvPr>
        </p:nvSpPr>
        <p:spPr>
          <a:xfrm>
            <a:off x="4939500" y="724200"/>
            <a:ext cx="3837000" cy="3695099"/>
          </a:xfrm>
          <a:prstGeom prst="rect">
            <a:avLst/>
          </a:prstGeom>
        </p:spPr>
        <p:txBody>
          <a:bodyPr lIns="91425" tIns="91425" rIns="91425" bIns="91425" anchor="ctr" anchorCtr="0">
            <a:noAutofit/>
          </a:bodyPr>
          <a:lstStyle/>
          <a:p>
            <a:pPr lvl="0" rtl="0">
              <a:lnSpc>
                <a:spcPct val="100000"/>
              </a:lnSpc>
              <a:spcBef>
                <a:spcPts val="0"/>
              </a:spcBef>
              <a:spcAft>
                <a:spcPts val="0"/>
              </a:spcAft>
              <a:buNone/>
            </a:pPr>
            <a:r>
              <a:rPr lang="en">
                <a:solidFill>
                  <a:srgbClr val="000000"/>
                </a:solidFill>
              </a:rPr>
              <a:t>-Sellers are price makers and not price takers </a:t>
            </a:r>
          </a:p>
          <a:p>
            <a:pPr lvl="0">
              <a:lnSpc>
                <a:spcPct val="100000"/>
              </a:lnSpc>
              <a:spcBef>
                <a:spcPts val="0"/>
              </a:spcBef>
              <a:spcAft>
                <a:spcPts val="0"/>
              </a:spcAft>
              <a:buNone/>
            </a:pPr>
            <a:r>
              <a:rPr lang="en">
                <a:solidFill>
                  <a:srgbClr val="000000"/>
                </a:solidFill>
              </a:rPr>
              <a:t>-Possibility that the firms may collude and they try to price control the price of the products.</a:t>
            </a:r>
          </a:p>
        </p:txBody>
      </p:sp>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On-screen Show (16:9)</PresentationFormat>
  <Paragraphs>38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Source Code Pro</vt:lpstr>
      <vt:lpstr>Oswald</vt:lpstr>
      <vt:lpstr>modern-writer</vt:lpstr>
      <vt:lpstr>Market Structures</vt:lpstr>
      <vt:lpstr>Laissez-Faire “allow them to do”</vt:lpstr>
      <vt:lpstr>Late 1800’s commerce began to change . . . </vt:lpstr>
      <vt:lpstr>Determining the competitiveness of Markets</vt:lpstr>
      <vt:lpstr>Perfect Competition</vt:lpstr>
      <vt:lpstr>Perfect Competition</vt:lpstr>
      <vt:lpstr>Monopolistic Competion</vt:lpstr>
      <vt:lpstr>Monopolistic Competition</vt:lpstr>
      <vt:lpstr>Oligopoly</vt:lpstr>
      <vt:lpstr>Oligopoly</vt:lpstr>
      <vt:lpstr>Monopoly</vt:lpstr>
      <vt:lpstr>Monopoly</vt:lpstr>
      <vt:lpstr>Concerns over the cost of imperfect competition is one reason the government intervenes in the economy.</vt:lpstr>
      <vt:lpstr>Historically, the freedom to pursue self interest has led some people to seek economic gain at the expense of others.</vt:lpstr>
      <vt:lpstr>Therefore, government must take action to ensure a competitive market</vt:lpstr>
      <vt:lpstr>Market Failures and Government Action</vt:lpstr>
      <vt:lpstr>Anti-Trust Legislation</vt:lpstr>
      <vt:lpstr>Group Research                                                         1. Sherman Antitrust Act                                              2. Clayton Antitrust Act                                          3. Federal Trade Commission  4. Robinson Patman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Structures</dc:title>
  <dc:creator>Alex Forsthoff</dc:creator>
  <cp:lastModifiedBy>Windows User</cp:lastModifiedBy>
  <cp:revision>1</cp:revision>
  <dcterms:modified xsi:type="dcterms:W3CDTF">2016-11-10T14:35:23Z</dcterms:modified>
</cp:coreProperties>
</file>