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embeddedFontLst>
    <p:embeddedFont>
      <p:font typeface="Tahoma" panose="020B0604030504040204" pitchFamily="34" charset="0"/>
      <p:regular r:id="rId12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415CB64-2568-4F2E-85AB-A145CFF6CFD5}">
  <a:tblStyle styleId="{D415CB64-2568-4F2E-85AB-A145CFF6CFD5}" styleName="Table_0">
    <a:wholeTbl>
      <a:tcTxStyle b="off" i="off">
        <a:font>
          <a:latin typeface="Tahoma"/>
          <a:ea typeface="Tahoma"/>
          <a:cs typeface="Tahoma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8F9FB"/>
          </a:solidFill>
        </a:fill>
      </a:tcStyle>
    </a:wholeTbl>
    <a:band1H>
      <a:tcStyle>
        <a:tcBdr/>
        <a:fill>
          <a:solidFill>
            <a:srgbClr val="F0F4F8"/>
          </a:solidFill>
        </a:fill>
      </a:tcStyle>
    </a:band1H>
    <a:band1V>
      <a:tcStyle>
        <a:tcBdr/>
        <a:fill>
          <a:solidFill>
            <a:srgbClr val="F0F4F8"/>
          </a:solidFill>
        </a:fill>
      </a:tcStyle>
    </a:band1V>
    <a:lastCol>
      <a:tcTxStyle b="on" i="off">
        <a:font>
          <a:latin typeface="Tahoma"/>
          <a:ea typeface="Tahoma"/>
          <a:cs typeface="Tahoma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ahoma"/>
          <a:ea typeface="Tahoma"/>
          <a:cs typeface="Tahoma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762000" y="333375"/>
            <a:ext cx="7696199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762000" y="1773238"/>
            <a:ext cx="7696199" cy="47513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905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3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lvl="1" indent="-15240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2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lvl="2" indent="-1143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2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562100" lvl="3" indent="-1333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2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981200" lvl="4" indent="-1333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2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438400" lvl="5" indent="-1333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2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895600" lvl="6" indent="-1333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2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352800" lvl="7" indent="-1333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2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10000" lvl="8" indent="-1333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2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762000" y="333375"/>
            <a:ext cx="7696199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234406" y="300831"/>
            <a:ext cx="4751387" cy="7696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905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3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lvl="1" indent="-15240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2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lvl="2" indent="-1143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2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562100" lvl="3" indent="-1333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2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981200" lvl="4" indent="-1333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2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438400" lvl="5" indent="-1333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2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895600" lvl="6" indent="-1333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2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352800" lvl="7" indent="-1333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2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10000" lvl="8" indent="-1333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2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400550" y="2466975"/>
            <a:ext cx="6191250" cy="1924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476249" y="619125"/>
            <a:ext cx="6191250" cy="56197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905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3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lvl="1" indent="-15240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2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lvl="2" indent="-1143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2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562100" lvl="3" indent="-1333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2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981200" lvl="4" indent="-1333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2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438400" lvl="5" indent="-1333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2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895600" lvl="6" indent="-1333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2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352800" lvl="7" indent="-1333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2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10000" lvl="8" indent="-1333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2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304800" y="5229225"/>
            <a:ext cx="7723187" cy="7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ubTitle" idx="1"/>
          </p:nvPr>
        </p:nvSpPr>
        <p:spPr>
          <a:xfrm>
            <a:off x="304800" y="6021387"/>
            <a:ext cx="7723187" cy="7921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  <a:defRPr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5240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1143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562100" marR="0" lvl="3" indent="-1333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981200" marR="0" lvl="4" indent="-1333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438400" marR="0" lvl="5" indent="-1333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895600" marR="0" lvl="6" indent="-1333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352800" marR="0" lvl="7" indent="-1333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10000" marR="0" lvl="8" indent="-1333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defRPr sz="4000" b="1" cap="none"/>
            </a:lvl1pPr>
            <a:lvl2pPr lvl="1" rtl="0">
              <a:spcBef>
                <a:spcPts val="0"/>
              </a:spcBef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rtl="0">
              <a:spcBef>
                <a:spcPts val="0"/>
              </a:spcBef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rtl="0">
              <a:spcBef>
                <a:spcPts val="0"/>
              </a:spcBef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rtl="0">
              <a:spcBef>
                <a:spcPts val="0"/>
              </a:spcBef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rtl="0">
              <a:spcBef>
                <a:spcPts val="0"/>
              </a:spcBef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rtl="0">
              <a:spcBef>
                <a:spcPts val="0"/>
              </a:spcBef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rtl="0">
              <a:spcBef>
                <a:spcPts val="0"/>
              </a:spcBef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rtl="0">
              <a:spcBef>
                <a:spcPts val="0"/>
              </a:spcBef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Tahoma"/>
              <a:buNone/>
              <a:defRPr sz="2000"/>
            </a:lvl1pPr>
            <a:lvl2pPr marL="457200" lvl="1" indent="0" rtl="0">
              <a:spcBef>
                <a:spcPts val="0"/>
              </a:spcBef>
              <a:buFont typeface="Tahoma"/>
              <a:buNone/>
              <a:defRPr sz="1800"/>
            </a:lvl2pPr>
            <a:lvl3pPr marL="914400" lvl="2" indent="0" rtl="0">
              <a:spcBef>
                <a:spcPts val="0"/>
              </a:spcBef>
              <a:buFont typeface="Tahoma"/>
              <a:buNone/>
              <a:defRPr sz="1600"/>
            </a:lvl3pPr>
            <a:lvl4pPr marL="1371600" lvl="3" indent="0" rtl="0">
              <a:spcBef>
                <a:spcPts val="0"/>
              </a:spcBef>
              <a:buFont typeface="Tahoma"/>
              <a:buNone/>
              <a:defRPr sz="1400"/>
            </a:lvl4pPr>
            <a:lvl5pPr marL="1828800" lvl="4" indent="0" rtl="0">
              <a:spcBef>
                <a:spcPts val="0"/>
              </a:spcBef>
              <a:buFont typeface="Tahoma"/>
              <a:buNone/>
              <a:defRPr sz="1400"/>
            </a:lvl5pPr>
            <a:lvl6pPr marL="2286000" lvl="5" indent="0" rtl="0">
              <a:spcBef>
                <a:spcPts val="0"/>
              </a:spcBef>
              <a:buFont typeface="Tahoma"/>
              <a:buNone/>
              <a:defRPr sz="1400"/>
            </a:lvl6pPr>
            <a:lvl7pPr marL="2743200" lvl="6" indent="0" rtl="0">
              <a:spcBef>
                <a:spcPts val="0"/>
              </a:spcBef>
              <a:buFont typeface="Tahoma"/>
              <a:buNone/>
              <a:defRPr sz="1400"/>
            </a:lvl7pPr>
            <a:lvl8pPr marL="3200400" lvl="7" indent="0" rtl="0">
              <a:spcBef>
                <a:spcPts val="0"/>
              </a:spcBef>
              <a:buFont typeface="Tahoma"/>
              <a:buNone/>
              <a:defRPr sz="1400"/>
            </a:lvl8pPr>
            <a:lvl9pPr marL="3657600" lvl="8" indent="0" rtl="0">
              <a:spcBef>
                <a:spcPts val="0"/>
              </a:spcBef>
              <a:buFont typeface="Tahoma"/>
              <a:buNone/>
              <a:defRPr sz="1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762000" y="333375"/>
            <a:ext cx="7696199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762000" y="1773238"/>
            <a:ext cx="3771900" cy="47513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86300" y="1773238"/>
            <a:ext cx="3771900" cy="47513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rtl="0">
              <a:spcBef>
                <a:spcPts val="0"/>
              </a:spcBef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rtl="0">
              <a:spcBef>
                <a:spcPts val="0"/>
              </a:spcBef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rtl="0">
              <a:spcBef>
                <a:spcPts val="0"/>
              </a:spcBef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rtl="0">
              <a:spcBef>
                <a:spcPts val="0"/>
              </a:spcBef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rtl="0">
              <a:spcBef>
                <a:spcPts val="0"/>
              </a:spcBef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rtl="0">
              <a:spcBef>
                <a:spcPts val="0"/>
              </a:spcBef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rtl="0">
              <a:spcBef>
                <a:spcPts val="0"/>
              </a:spcBef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Tahoma"/>
              <a:buNone/>
              <a:defRPr sz="2400" b="1"/>
            </a:lvl1pPr>
            <a:lvl2pPr marL="457200" lvl="1" indent="0" rtl="0">
              <a:spcBef>
                <a:spcPts val="0"/>
              </a:spcBef>
              <a:buFont typeface="Tahoma"/>
              <a:buNone/>
              <a:defRPr sz="2000" b="1"/>
            </a:lvl2pPr>
            <a:lvl3pPr marL="914400" lvl="2" indent="0" rtl="0">
              <a:spcBef>
                <a:spcPts val="0"/>
              </a:spcBef>
              <a:buFont typeface="Tahoma"/>
              <a:buNone/>
              <a:defRPr sz="1800" b="1"/>
            </a:lvl3pPr>
            <a:lvl4pPr marL="1371600" lvl="3" indent="0" rtl="0">
              <a:spcBef>
                <a:spcPts val="0"/>
              </a:spcBef>
              <a:buFont typeface="Tahoma"/>
              <a:buNone/>
              <a:defRPr sz="1600" b="1"/>
            </a:lvl4pPr>
            <a:lvl5pPr marL="1828800" lvl="4" indent="0" rtl="0">
              <a:spcBef>
                <a:spcPts val="0"/>
              </a:spcBef>
              <a:buFont typeface="Tahoma"/>
              <a:buNone/>
              <a:defRPr sz="1600" b="1"/>
            </a:lvl5pPr>
            <a:lvl6pPr marL="2286000" lvl="5" indent="0" rtl="0">
              <a:spcBef>
                <a:spcPts val="0"/>
              </a:spcBef>
              <a:buFont typeface="Tahoma"/>
              <a:buNone/>
              <a:defRPr sz="1600" b="1"/>
            </a:lvl6pPr>
            <a:lvl7pPr marL="2743200" lvl="6" indent="0" rtl="0">
              <a:spcBef>
                <a:spcPts val="0"/>
              </a:spcBef>
              <a:buFont typeface="Tahoma"/>
              <a:buNone/>
              <a:defRPr sz="1600" b="1"/>
            </a:lvl7pPr>
            <a:lvl8pPr marL="3200400" lvl="7" indent="0" rtl="0">
              <a:spcBef>
                <a:spcPts val="0"/>
              </a:spcBef>
              <a:buFont typeface="Tahoma"/>
              <a:buNone/>
              <a:defRPr sz="1600" b="1"/>
            </a:lvl8pPr>
            <a:lvl9pPr marL="3657600" lvl="8" indent="0" rtl="0">
              <a:spcBef>
                <a:spcPts val="0"/>
              </a:spcBef>
              <a:buFont typeface="Tahoma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Tahoma"/>
              <a:buNone/>
              <a:defRPr sz="2400" b="1"/>
            </a:lvl1pPr>
            <a:lvl2pPr marL="457200" lvl="1" indent="0" rtl="0">
              <a:spcBef>
                <a:spcPts val="0"/>
              </a:spcBef>
              <a:buFont typeface="Tahoma"/>
              <a:buNone/>
              <a:defRPr sz="2000" b="1"/>
            </a:lvl2pPr>
            <a:lvl3pPr marL="914400" lvl="2" indent="0" rtl="0">
              <a:spcBef>
                <a:spcPts val="0"/>
              </a:spcBef>
              <a:buFont typeface="Tahoma"/>
              <a:buNone/>
              <a:defRPr sz="1800" b="1"/>
            </a:lvl3pPr>
            <a:lvl4pPr marL="1371600" lvl="3" indent="0" rtl="0">
              <a:spcBef>
                <a:spcPts val="0"/>
              </a:spcBef>
              <a:buFont typeface="Tahoma"/>
              <a:buNone/>
              <a:defRPr sz="1600" b="1"/>
            </a:lvl4pPr>
            <a:lvl5pPr marL="1828800" lvl="4" indent="0" rtl="0">
              <a:spcBef>
                <a:spcPts val="0"/>
              </a:spcBef>
              <a:buFont typeface="Tahoma"/>
              <a:buNone/>
              <a:defRPr sz="1600" b="1"/>
            </a:lvl5pPr>
            <a:lvl6pPr marL="2286000" lvl="5" indent="0" rtl="0">
              <a:spcBef>
                <a:spcPts val="0"/>
              </a:spcBef>
              <a:buFont typeface="Tahoma"/>
              <a:buNone/>
              <a:defRPr sz="1600" b="1"/>
            </a:lvl6pPr>
            <a:lvl7pPr marL="2743200" lvl="6" indent="0" rtl="0">
              <a:spcBef>
                <a:spcPts val="0"/>
              </a:spcBef>
              <a:buFont typeface="Tahoma"/>
              <a:buNone/>
              <a:defRPr sz="1600" b="1"/>
            </a:lvl7pPr>
            <a:lvl8pPr marL="3200400" lvl="7" indent="0" rtl="0">
              <a:spcBef>
                <a:spcPts val="0"/>
              </a:spcBef>
              <a:buFont typeface="Tahoma"/>
              <a:buNone/>
              <a:defRPr sz="1600" b="1"/>
            </a:lvl8pPr>
            <a:lvl9pPr marL="3657600" lvl="8" indent="0" rtl="0">
              <a:spcBef>
                <a:spcPts val="0"/>
              </a:spcBef>
              <a:buFont typeface="Tahoma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762000" y="333375"/>
            <a:ext cx="7696199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 sz="2000" b="1"/>
            </a:lvl1pPr>
            <a:lvl2pPr lvl="1" rtl="0">
              <a:spcBef>
                <a:spcPts val="0"/>
              </a:spcBef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rtl="0">
              <a:spcBef>
                <a:spcPts val="0"/>
              </a:spcBef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rtl="0">
              <a:spcBef>
                <a:spcPts val="0"/>
              </a:spcBef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rtl="0">
              <a:spcBef>
                <a:spcPts val="0"/>
              </a:spcBef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rtl="0">
              <a:spcBef>
                <a:spcPts val="0"/>
              </a:spcBef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rtl="0">
              <a:spcBef>
                <a:spcPts val="0"/>
              </a:spcBef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rtl="0">
              <a:spcBef>
                <a:spcPts val="0"/>
              </a:spcBef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rtl="0">
              <a:spcBef>
                <a:spcPts val="0"/>
              </a:spcBef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3200"/>
            </a:lvl1pPr>
            <a:lvl2pPr lvl="1" rtl="0">
              <a:spcBef>
                <a:spcPts val="0"/>
              </a:spcBef>
              <a:defRPr sz="2800"/>
            </a:lvl2pPr>
            <a:lvl3pPr lvl="2" rtl="0">
              <a:spcBef>
                <a:spcPts val="0"/>
              </a:spcBef>
              <a:defRPr sz="2400"/>
            </a:lvl3pPr>
            <a:lvl4pPr lvl="3" rtl="0">
              <a:spcBef>
                <a:spcPts val="0"/>
              </a:spcBef>
              <a:defRPr sz="2000"/>
            </a:lvl4pPr>
            <a:lvl5pPr lvl="4" rtl="0">
              <a:spcBef>
                <a:spcPts val="0"/>
              </a:spcBef>
              <a:defRPr sz="2000"/>
            </a:lvl5pPr>
            <a:lvl6pPr lvl="5" rtl="0">
              <a:spcBef>
                <a:spcPts val="0"/>
              </a:spcBef>
              <a:defRPr sz="2000"/>
            </a:lvl6pPr>
            <a:lvl7pPr lvl="6" rtl="0">
              <a:spcBef>
                <a:spcPts val="0"/>
              </a:spcBef>
              <a:defRPr sz="2000"/>
            </a:lvl7pPr>
            <a:lvl8pPr lvl="7" rtl="0">
              <a:spcBef>
                <a:spcPts val="0"/>
              </a:spcBef>
              <a:defRPr sz="2000"/>
            </a:lvl8pPr>
            <a:lvl9pPr lvl="8"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Tahoma"/>
              <a:buNone/>
              <a:defRPr sz="1400"/>
            </a:lvl1pPr>
            <a:lvl2pPr marL="457200" lvl="1" indent="0" rtl="0">
              <a:spcBef>
                <a:spcPts val="0"/>
              </a:spcBef>
              <a:buFont typeface="Tahoma"/>
              <a:buNone/>
              <a:defRPr sz="1200"/>
            </a:lvl2pPr>
            <a:lvl3pPr marL="914400" lvl="2" indent="0" rtl="0">
              <a:spcBef>
                <a:spcPts val="0"/>
              </a:spcBef>
              <a:buFont typeface="Tahoma"/>
              <a:buNone/>
              <a:defRPr sz="1000"/>
            </a:lvl3pPr>
            <a:lvl4pPr marL="1371600" lvl="3" indent="0" rtl="0">
              <a:spcBef>
                <a:spcPts val="0"/>
              </a:spcBef>
              <a:buFont typeface="Tahoma"/>
              <a:buNone/>
              <a:defRPr sz="900"/>
            </a:lvl4pPr>
            <a:lvl5pPr marL="1828800" lvl="4" indent="0" rtl="0">
              <a:spcBef>
                <a:spcPts val="0"/>
              </a:spcBef>
              <a:buFont typeface="Tahoma"/>
              <a:buNone/>
              <a:defRPr sz="900"/>
            </a:lvl5pPr>
            <a:lvl6pPr marL="2286000" lvl="5" indent="0" rtl="0">
              <a:spcBef>
                <a:spcPts val="0"/>
              </a:spcBef>
              <a:buFont typeface="Tahoma"/>
              <a:buNone/>
              <a:defRPr sz="900"/>
            </a:lvl6pPr>
            <a:lvl7pPr marL="2743200" lvl="6" indent="0" rtl="0">
              <a:spcBef>
                <a:spcPts val="0"/>
              </a:spcBef>
              <a:buFont typeface="Tahoma"/>
              <a:buNone/>
              <a:defRPr sz="900"/>
            </a:lvl7pPr>
            <a:lvl8pPr marL="3200400" lvl="7" indent="0" rtl="0">
              <a:spcBef>
                <a:spcPts val="0"/>
              </a:spcBef>
              <a:buFont typeface="Tahoma"/>
              <a:buNone/>
              <a:defRPr sz="900"/>
            </a:lvl8pPr>
            <a:lvl9pPr marL="3657600" lvl="8" indent="0" rtl="0">
              <a:spcBef>
                <a:spcPts val="0"/>
              </a:spcBef>
              <a:buFont typeface="Tahoma"/>
              <a:buNone/>
              <a:defRPr sz="900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 sz="2000" b="1"/>
            </a:lvl1pPr>
            <a:lvl2pPr lvl="1" rtl="0">
              <a:spcBef>
                <a:spcPts val="0"/>
              </a:spcBef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rtl="0">
              <a:spcBef>
                <a:spcPts val="0"/>
              </a:spcBef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rtl="0">
              <a:spcBef>
                <a:spcPts val="0"/>
              </a:spcBef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rtl="0">
              <a:spcBef>
                <a:spcPts val="0"/>
              </a:spcBef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rtl="0">
              <a:spcBef>
                <a:spcPts val="0"/>
              </a:spcBef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rtl="0">
              <a:spcBef>
                <a:spcPts val="0"/>
              </a:spcBef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rtl="0">
              <a:spcBef>
                <a:spcPts val="0"/>
              </a:spcBef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rtl="0">
              <a:spcBef>
                <a:spcPts val="0"/>
              </a:spcBef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Tahoma"/>
              <a:buNone/>
              <a:defRPr sz="1400"/>
            </a:lvl1pPr>
            <a:lvl2pPr marL="457200" lvl="1" indent="0" rtl="0">
              <a:spcBef>
                <a:spcPts val="0"/>
              </a:spcBef>
              <a:buFont typeface="Tahoma"/>
              <a:buNone/>
              <a:defRPr sz="1200"/>
            </a:lvl2pPr>
            <a:lvl3pPr marL="914400" lvl="2" indent="0" rtl="0">
              <a:spcBef>
                <a:spcPts val="0"/>
              </a:spcBef>
              <a:buFont typeface="Tahoma"/>
              <a:buNone/>
              <a:defRPr sz="1000"/>
            </a:lvl3pPr>
            <a:lvl4pPr marL="1371600" lvl="3" indent="0" rtl="0">
              <a:spcBef>
                <a:spcPts val="0"/>
              </a:spcBef>
              <a:buFont typeface="Tahoma"/>
              <a:buNone/>
              <a:defRPr sz="900"/>
            </a:lvl4pPr>
            <a:lvl5pPr marL="1828800" lvl="4" indent="0" rtl="0">
              <a:spcBef>
                <a:spcPts val="0"/>
              </a:spcBef>
              <a:buFont typeface="Tahoma"/>
              <a:buNone/>
              <a:defRPr sz="900"/>
            </a:lvl5pPr>
            <a:lvl6pPr marL="2286000" lvl="5" indent="0" rtl="0">
              <a:spcBef>
                <a:spcPts val="0"/>
              </a:spcBef>
              <a:buFont typeface="Tahoma"/>
              <a:buNone/>
              <a:defRPr sz="900"/>
            </a:lvl6pPr>
            <a:lvl7pPr marL="2743200" lvl="6" indent="0" rtl="0">
              <a:spcBef>
                <a:spcPts val="0"/>
              </a:spcBef>
              <a:buFont typeface="Tahoma"/>
              <a:buNone/>
              <a:defRPr sz="900"/>
            </a:lvl7pPr>
            <a:lvl8pPr marL="3200400" lvl="7" indent="0" rtl="0">
              <a:spcBef>
                <a:spcPts val="0"/>
              </a:spcBef>
              <a:buFont typeface="Tahoma"/>
              <a:buNone/>
              <a:defRPr sz="900"/>
            </a:lvl8pPr>
            <a:lvl9pPr marL="3657600" lvl="8" indent="0" rtl="0">
              <a:spcBef>
                <a:spcPts val="0"/>
              </a:spcBef>
              <a:buFont typeface="Tahoma"/>
              <a:buNone/>
              <a:defRPr sz="9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762000" y="333375"/>
            <a:ext cx="7696199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762000" y="1773238"/>
            <a:ext cx="7696199" cy="47513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5240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1143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562100" marR="0" lvl="3" indent="-1333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981200" marR="0" lvl="4" indent="-1333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438400" marR="0" lvl="5" indent="-1333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895600" marR="0" lvl="6" indent="-1333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352800" marR="0" lvl="7" indent="-1333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10000" marR="0" lvl="8" indent="-1333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" name="Shape 88"/>
          <p:cNvGraphicFramePr/>
          <p:nvPr/>
        </p:nvGraphicFramePr>
        <p:xfrm>
          <a:off x="-3200" y="0"/>
          <a:ext cx="9144000" cy="6807200"/>
        </p:xfrm>
        <a:graphic>
          <a:graphicData uri="http://schemas.openxmlformats.org/drawingml/2006/table">
            <a:tbl>
              <a:tblPr firstRow="1" bandRow="1">
                <a:noFill/>
                <a:tableStyleId>{D415CB64-2568-4F2E-85AB-A145CFF6CFD5}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6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800" b="1" i="0" u="none" strike="noStrike" cap="none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Free Market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Command Economy</a:t>
                      </a: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8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Philosopher 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Adam Smith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Wealth of Nations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Karl Marx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Communist Manifesto &amp; Das Kapital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Basic Idea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400" b="1" i="0" u="none" strike="noStrike" cap="none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400" b="1" i="0" u="none" strike="noStrike" cap="none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400" b="1" i="0" u="none" strike="noStrike" cap="none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400" b="0" i="0" u="none" strike="noStrike" cap="none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400" b="0" i="0" u="none" strike="noStrike" cap="none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Who owns the factors of production and makes decisions?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400" b="0" i="0" u="none" strike="noStrike" cap="none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400" b="0" i="0" u="none" strike="noStrike" cap="none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1000">
                <a:tc row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Economic Efficiency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Economic Freedom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Economic Security and   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        Predictability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Economic Equality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Economic Growth and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     Innovation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400" b="0" i="0" u="none" strike="noStrike" cap="none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400" b="0" i="0" u="none" strike="noStrike" cap="none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55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400" b="0" i="0" u="none" strike="noStrike" cap="none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400" b="0" i="0" u="none" strike="noStrike" cap="none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59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400" b="0" i="0" u="none" strike="noStrike" cap="none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400" b="0" i="0" u="none" strike="noStrike" cap="none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400" b="0" i="0" u="none" strike="noStrike" cap="none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400" b="0" i="0" u="none" strike="noStrike" cap="none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70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400" b="0" i="0" u="none" strike="noStrike" cap="none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400" b="0" i="0" u="none" strike="noStrike" cap="none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8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Political System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400" b="0" i="0" u="none" strike="noStrike" cap="none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400" b="0" i="0" u="none" strike="noStrike" cap="none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" name="Shape 93"/>
          <p:cNvGraphicFramePr/>
          <p:nvPr/>
        </p:nvGraphicFramePr>
        <p:xfrm>
          <a:off x="-3200" y="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{D415CB64-2568-4F2E-85AB-A145CFF6CFD5}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6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800" b="1" i="0" u="none" strike="noStrike" cap="none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Free Market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Command Economy</a:t>
                      </a: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8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Philosopher 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Adam Smith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Wealth of Nations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Karl Marx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Communist Manifesto &amp; Das Kapital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9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Basic Idea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400" b="1" i="0" u="none" strike="noStrike" cap="none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400" b="1" i="0" u="none" strike="noStrike" cap="none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400" b="1" i="0" u="none" strike="noStrike" cap="none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Markets exist because no one is self-sufficient. People have to specialize which creates a need for markets so people can sell and buy what they want and need.   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central government is in command of the economy, making decisions about what to produce, how to produce it, and who gets to consume it.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Who owns the factors of production and makes decisions?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400" b="0" i="0" u="none" strike="noStrike" cap="none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400" b="0" i="0" u="none" strike="noStrike" cap="none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1000">
                <a:tc row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Economic Efficiency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Economic Freedom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Economic Security and   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        Predictability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Economic Equality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Economic Growth and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     Innovation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400" b="0" i="0" u="none" strike="noStrike" cap="none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400" b="0" i="0" u="none" strike="noStrike" cap="none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55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400" b="0" i="0" u="none" strike="noStrike" cap="none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400" b="0" i="0" u="none" strike="noStrike" cap="none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59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400" b="0" i="0" u="none" strike="noStrike" cap="none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400" b="0" i="0" u="none" strike="noStrike" cap="none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400" b="0" i="0" u="none" strike="noStrike" cap="none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400" b="0" i="0" u="none" strike="noStrike" cap="none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70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400" b="0" i="0" u="none" strike="noStrike" cap="none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400" b="0" i="0" u="none" strike="noStrike" cap="none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8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Political System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400" b="0" i="0" u="none" strike="noStrike" cap="none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400" b="0" i="0" u="none" strike="noStrike" cap="none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" name="Shape 98"/>
          <p:cNvGraphicFramePr/>
          <p:nvPr/>
        </p:nvGraphicFramePr>
        <p:xfrm>
          <a:off x="-3200" y="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{D415CB64-2568-4F2E-85AB-A145CFF6CFD5}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6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800" b="1" i="0" u="none" strike="noStrike" cap="none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Free Market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Command Economy</a:t>
                      </a: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8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Philosopher 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Adam Smith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Wealth of Nations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Karl Marx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Communist Manifesto &amp; Das Kapital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Basic Idea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400" b="1" i="0" u="none" strike="noStrike" cap="none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400" b="1" i="0" u="none" strike="noStrike" cap="none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400" b="1" i="0" u="none" strike="noStrike" cap="none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Markets exist because no one is self-sufficient. People have to specialize which creates a need for markets so people can sell and buy what they want and need.   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central government is in command of the economy, making decisions about what to produce, how to produce it, and who gets to consume it.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Who owns the factors of production and makes decisions?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Individuals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Central Government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1000">
                <a:tc row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Economic Efficiency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Economic Freedom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Economic Security and   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        Predictability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Economic Equality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Economic Growth and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     Innovation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400" b="0" i="0" u="none" strike="noStrike" cap="none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400" b="0" i="0" u="none" strike="noStrike" cap="none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55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400" b="0" i="0" u="none" strike="noStrike" cap="none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400" b="0" i="0" u="none" strike="noStrike" cap="none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59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400" b="0" i="0" u="none" strike="noStrike" cap="none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400" b="0" i="0" u="none" strike="noStrike" cap="none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400" b="0" i="0" u="none" strike="noStrike" cap="none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400" b="0" i="0" u="none" strike="noStrike" cap="none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70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400" b="0" i="0" u="none" strike="noStrike" cap="none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400" b="0" i="0" u="none" strike="noStrike" cap="none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8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Political System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400" b="0" i="0" u="none" strike="noStrike" cap="none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400" b="0" i="0" u="none" strike="noStrike" cap="none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" name="Shape 103"/>
          <p:cNvGraphicFramePr/>
          <p:nvPr/>
        </p:nvGraphicFramePr>
        <p:xfrm>
          <a:off x="-3200" y="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{D415CB64-2568-4F2E-85AB-A145CFF6CFD5}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6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800" b="1" i="0" u="none" strike="noStrike" cap="none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Free Market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Command Economy</a:t>
                      </a: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8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Philosopher 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Adam Smith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Wealth of Nations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Karl Marx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Communist Manifesto &amp; Das Kapital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Basic Idea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400" b="1" i="0" u="none" strike="noStrike" cap="none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400" b="1" i="0" u="none" strike="noStrike" cap="none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400" b="1" i="0" u="none" strike="noStrike" cap="none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Markets exist because no one is self-sufficient. People have to specialize which creates a need for markets so people can sell and buy what they want and need.   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central government is in command of the economy, making decisions about what to produce, how to produce it, and who gets to consume it.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Who owns the factors of production and makes decisions?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Individuals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Central Government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1000">
                <a:tc row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Economic Efficiency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Economic Freedom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Economic Security and   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        Predictability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Economic Equality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Economic Growth and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     Innovation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Responds quickly to changing conditions, produces what is wanted.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Bureaucratic decision making takes time, lacks flexibility. 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55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400" b="0" i="0" u="none" strike="noStrike" cap="none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400" b="0" i="0" u="none" strike="noStrike" cap="none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59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400" b="0" i="0" u="none" strike="noStrike" cap="none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400" b="0" i="0" u="none" strike="noStrike" cap="none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400" b="0" i="0" u="none" strike="noStrike" cap="none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400" b="0" i="0" u="none" strike="noStrike" cap="none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70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400" b="0" i="0" u="none" strike="noStrike" cap="none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400" b="0" i="0" u="none" strike="noStrike" cap="none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8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Political System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400" b="0" i="0" u="none" strike="noStrike" cap="none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400" b="0" i="0" u="none" strike="noStrike" cap="none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" name="Shape 108"/>
          <p:cNvGraphicFramePr/>
          <p:nvPr/>
        </p:nvGraphicFramePr>
        <p:xfrm>
          <a:off x="-3200" y="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{D415CB64-2568-4F2E-85AB-A145CFF6CFD5}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6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800" b="1" i="0" u="none" strike="noStrike" cap="none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Free Market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Command Economy</a:t>
                      </a: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8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Philosopher 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Adam Smith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Wealth of Nations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Karl Marx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Communist Manifesto &amp; Das Kapital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Basic Idea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400" b="1" i="0" u="none" strike="noStrike" cap="none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400" b="1" i="0" u="none" strike="noStrike" cap="none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400" b="1" i="0" u="none" strike="noStrike" cap="none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Markets exist because no one is self-sufficient. People have to specialize which creates a need for markets so people can sell and buy what they want and need.   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central government is in command of the economy, making decisions about what to produce, how to produce it, and who gets to consume it.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Who owns the factors of production and makes decisions?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Individuals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Central Government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1000">
                <a:tc row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Economic Efficiency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Economic Freedom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Economic Security and   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        Predictability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Economic Equality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Economic Growth and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     Innovation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Responds quickly to changing conditions, produces what is wanted.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Bureaucratic decision making takes time, lacks flexibility. 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55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Highest degree of any system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Government makes all decisions,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Consumers lack say in all decisions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59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400" b="0" i="0" u="none" strike="noStrike" cap="none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400" b="0" i="0" u="none" strike="noStrike" cap="none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400" b="0" i="0" u="none" strike="noStrike" cap="none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400" b="0" i="0" u="none" strike="noStrike" cap="none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70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400" b="0" i="0" u="none" strike="noStrike" cap="none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400" b="0" i="0" u="none" strike="noStrike" cap="none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8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Political System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400" b="0" i="0" u="none" strike="noStrike" cap="none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400" b="0" i="0" u="none" strike="noStrike" cap="none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" name="Shape 113"/>
          <p:cNvGraphicFramePr/>
          <p:nvPr/>
        </p:nvGraphicFramePr>
        <p:xfrm>
          <a:off x="-3200" y="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{D415CB64-2568-4F2E-85AB-A145CFF6CFD5}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6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800" b="1" i="0" u="none" strike="noStrike" cap="none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Free Market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Command Economy</a:t>
                      </a: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8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Philosopher 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Adam Smith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Wealth of Nations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Karl Marx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Communist Manifesto &amp; Das Kapital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Basic Idea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400" b="1" i="0" u="none" strike="noStrike" cap="none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400" b="1" i="0" u="none" strike="noStrike" cap="none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400" b="1" i="0" u="none" strike="noStrike" cap="none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Markets exist because no one is self-sufficient. People have to specialize which creates a need for markets so people can sell and buy what they want and need.   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central government is in command of the economy, making decisions about what to produce, how to produce it, and who gets to consume it.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Who owns the factors of production and makes decisions?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Individuals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Central Government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1000">
                <a:tc row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Economic Efficiency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Economic Freedom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Economic Security and   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        Predictability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Economic Equality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Economic Growth and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     Innovation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Responds quickly to changing conditions, produces what is wanted.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Bureaucratic decision making takes time, lacks flexibility. 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06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Highest degree of any system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Government makes all decisions,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Consumers lack say in all decisions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59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 “safety net”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Government provides everyone with their basic needs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400" b="0" i="0" u="none" strike="noStrike" cap="none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400" b="0" i="0" u="none" strike="noStrike" cap="none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70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400" b="0" i="0" u="none" strike="noStrike" cap="none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400" b="0" i="0" u="none" strike="noStrike" cap="none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8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Political System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400" b="0" i="0" u="none" strike="noStrike" cap="none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400" b="0" i="0" u="none" strike="noStrike" cap="none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8" name="Shape 118"/>
          <p:cNvGraphicFramePr/>
          <p:nvPr/>
        </p:nvGraphicFramePr>
        <p:xfrm>
          <a:off x="-3200" y="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{D415CB64-2568-4F2E-85AB-A145CFF6CFD5}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6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800" b="1" i="0" u="none" strike="noStrike" cap="none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Free Market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Command Economy</a:t>
                      </a: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8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Philosopher 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Adam Smith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Wealth of Nations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Karl Marx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Communist Manifesto &amp; Das Kapital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Basic Idea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400" b="0" i="0" u="none" strike="noStrike" cap="none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400" b="0" i="0" u="none" strike="noStrike" cap="none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400" b="0" i="0" u="none" strike="noStrike" cap="none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Markets exist because no one is self-sufficient. People have to specialize which creates a need for markets so people can sell and buy what they want and need.   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central government is in command of the economy, making decisions about what to produce, how to produce it, and who gets to consume it.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Who owns the factors of production and makes decisions?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Individuals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Central Government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1000">
                <a:tc row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Economic Efficiency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Economic Freedom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Economic Security and   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        Predictability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Economic Equality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Economic Growth and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     Innovation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Responds quickly to changing conditions, produces what is wanted.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Bureaucratic decision making takes time, lacks flexibility. 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06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Highest degree of any system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Government makes all decisions,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Consumers lack say in all decisions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1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 “safety net”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Government provides basic needs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60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Self-interest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Wealth is distributed throughout society.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70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400" b="0" i="0" u="none" strike="noStrike" cap="none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400" b="0" i="0" u="none" strike="noStrike" cap="none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8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Political System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400" b="0" i="0" u="none" strike="noStrike" cap="none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400" b="0" i="0" u="none" strike="noStrike" cap="none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" name="Shape 123"/>
          <p:cNvGraphicFramePr/>
          <p:nvPr/>
        </p:nvGraphicFramePr>
        <p:xfrm>
          <a:off x="-3200" y="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{D415CB64-2568-4F2E-85AB-A145CFF6CFD5}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6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800" b="1" i="0" u="none" strike="noStrike" cap="none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Free Market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Command Economy</a:t>
                      </a: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8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Philosopher 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Adam Smith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Wealth of Nations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Karl Marx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Communist Manifesto &amp; Das Kapital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Basic Idea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400" b="0" i="0" u="none" strike="noStrike" cap="none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400" b="0" i="0" u="none" strike="noStrike" cap="none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400" b="0" i="0" u="none" strike="noStrike" cap="none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Markets exist because no one is self-sufficient. People have to specialize which creates a need for markets so people can sell and buy what they want and need.   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central government is in command of the economy, making decisions about what to produce, how to produce it, and who gets to consume it.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Who owns the factors of production and makes decisions?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Individuals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Central Government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075">
                <a:tc row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Economic Efficiency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Economic Freedom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Economic Security and   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        Predictability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Economic Equality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Economic Growth and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     Innovation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Responds quickly to changing conditions, produces what is wanted.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Bureaucratic decision making takes time, lacks flexibility. 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55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Highest degree of any system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Government makes all decisions,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Consumers lack say in all decisions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6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 “safety net”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Government provides basic needs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6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Self-interest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Distribute wealth evenly throughout society.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605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Encourages entrepreneurs to seek new ideas and innovations. 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Does not reward innovation and actively discourages change.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8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Political System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400" b="0" i="0" u="none" strike="noStrike" cap="none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400" b="0" i="0" u="none" strike="noStrike" cap="none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8" name="Shape 128"/>
          <p:cNvGraphicFramePr/>
          <p:nvPr/>
        </p:nvGraphicFramePr>
        <p:xfrm>
          <a:off x="-3200" y="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{D415CB64-2568-4F2E-85AB-A145CFF6CFD5}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6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800" b="1" i="0" u="none" strike="noStrike" cap="none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Free Market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Command Economy</a:t>
                      </a: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8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Philosopher 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Adam Smith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Wealth of Nations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Karl Marx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Communist Manifesto &amp; Das Kapital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Basic Idea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400" b="1" i="0" u="none" strike="noStrike" cap="none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400" b="1" i="0" u="none" strike="noStrike" cap="none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400" b="1" i="0" u="none" strike="noStrike" cap="none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Markets exist because no one is self-sufficient. People have to specialize which creates a need for markets so people can sell and buy what they want and need.   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central government is in command of the economy, making decisions about what to produce, how to produce it, and who gets to consume it.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Who owns the factors of production and makes decisions?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Individuals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Central Government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1050">
                <a:tc row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Economic Efficiency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Economic Freedom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Economic Security and   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        Predictability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Economic Equality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Economic Growth and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     Innovation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Responds quickly to changing conditions, produces what is wanted.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Bureaucratic decision making takes time, lacks flexibility. 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55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Highest degree of any system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Government makes all decisions,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Consumers lack say in all decisions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400" b="1" i="0" u="none" strike="noStrike" cap="none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400" b="1" i="0" u="none" strike="noStrike" cap="none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 “safety net”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400" b="1" i="0" u="none" strike="noStrike" cap="none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Government provides basic needs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400" b="1" i="0" u="none" strike="noStrike" cap="none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70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Self-interest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400" b="1" i="0" u="none" strike="noStrike" cap="none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Encourages entrepreneurs to seek new ideas and innovations. 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Distribute wealth evenly throughout society.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Does not reward innovation and actively discourages change.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8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Political System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Usually associated with a democracy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Usually associated with communism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S001140799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E8EDF2"/>
      </a:lt2>
      <a:accent1>
        <a:srgbClr val="D8E1EC"/>
      </a:accent1>
      <a:accent2>
        <a:srgbClr val="CFD795"/>
      </a:accent2>
      <a:accent3>
        <a:srgbClr val="AAAAAA"/>
      </a:accent3>
      <a:accent4>
        <a:srgbClr val="DADADA"/>
      </a:accent4>
      <a:accent5>
        <a:srgbClr val="E9EEF4"/>
      </a:accent5>
      <a:accent6>
        <a:srgbClr val="BBC387"/>
      </a:accent6>
      <a:hlink>
        <a:srgbClr val="D59F07"/>
      </a:hlink>
      <a:folHlink>
        <a:srgbClr val="94B26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1364</Words>
  <Application>Microsoft Office PowerPoint</Application>
  <PresentationFormat>On-screen Show (4:3)</PresentationFormat>
  <Paragraphs>304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Tahoma</vt:lpstr>
      <vt:lpstr>Times New Roman</vt:lpstr>
      <vt:lpstr>Calibri</vt:lpstr>
      <vt:lpstr>Noto Symbol</vt:lpstr>
      <vt:lpstr>TS001140799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Forsthoff</dc:creator>
  <cp:lastModifiedBy>Windows User</cp:lastModifiedBy>
  <cp:revision>1</cp:revision>
  <dcterms:modified xsi:type="dcterms:W3CDTF">2016-10-04T15:58:06Z</dcterms:modified>
</cp:coreProperties>
</file>