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4" name="Shape 5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Shape 5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0" name="Shape 5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09" name="Shape 6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0" name="Shape 61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Shape 6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6" name="Shape 6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" name="Shape 6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82" name="Shape 6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3" name="Shape 68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7" name="Shape 7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Shape 7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36" name="Shape 7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7" name="Shape 73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Shape 7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6" name="Shape 7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Shape 7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53" name="Shape 7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4" name="Shape 75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Shape 7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62" name="Shape 7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3" name="Shape 7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Shape 7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0" name="Shape 7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898989"/>
              </a:buClr>
              <a:buFont typeface="Calibri"/>
              <a:buNone/>
              <a:defRPr sz="3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Font typeface="Arial"/>
              <a:buNone/>
              <a:defRPr sz="2800" b="0" i="0" u="none" strike="noStrike" cap="none"/>
            </a:lvl2pPr>
            <a:lvl3pPr marL="914400" marR="0" lvl="2" indent="0" algn="l" rtl="0">
              <a:spcBef>
                <a:spcPts val="0"/>
              </a:spcBef>
              <a:buFont typeface="Arial"/>
              <a:buNone/>
              <a:defRPr sz="2400" b="0" i="0" u="none" strike="noStrike" cap="none"/>
            </a:lvl3pPr>
            <a:lvl4pPr marL="1371600" marR="0" lvl="3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4pPr>
            <a:lvl5pPr marL="1828800" marR="0" lvl="4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5pPr>
            <a:lvl6pPr marL="2286000" marR="0" lvl="5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6pPr>
            <a:lvl7pPr marL="2743200" marR="0" lvl="6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7pPr>
            <a:lvl8pPr marL="3200400" marR="0" lvl="7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8pPr>
            <a:lvl9pPr marL="3657600" marR="0" lvl="8" indent="0" algn="l" rtl="0">
              <a:spcBef>
                <a:spcPts val="0"/>
              </a:spcBef>
              <a:buFont typeface="Arial"/>
              <a:buNone/>
              <a:defRPr sz="2000" b="0" i="0" u="none" strike="noStrike" cap="none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1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2.png"/><Relationship Id="rId10" Type="http://schemas.openxmlformats.org/officeDocument/2006/relationships/image" Target="../media/image11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12.jpg"/><Relationship Id="rId4" Type="http://schemas.openxmlformats.org/officeDocument/2006/relationships/image" Target="../media/image2.png"/><Relationship Id="rId9" Type="http://schemas.openxmlformats.org/officeDocument/2006/relationships/image" Target="../media/image11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12.jpg"/><Relationship Id="rId4" Type="http://schemas.openxmlformats.org/officeDocument/2006/relationships/image" Target="../media/image2.png"/><Relationship Id="rId9" Type="http://schemas.openxmlformats.org/officeDocument/2006/relationships/image" Target="../media/image11.jp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12.jpg"/><Relationship Id="rId4" Type="http://schemas.openxmlformats.org/officeDocument/2006/relationships/image" Target="../media/image2.png"/><Relationship Id="rId9" Type="http://schemas.openxmlformats.org/officeDocument/2006/relationships/image" Target="../media/image11.jp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i.org/" TargetMode="External"/><Relationship Id="rId7" Type="http://schemas.openxmlformats.org/officeDocument/2006/relationships/hyperlink" Target="mailto:hummelhh@mindspring.co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susa.org/" TargetMode="External"/><Relationship Id="rId5" Type="http://schemas.openxmlformats.org/officeDocument/2006/relationships/hyperlink" Target="http://www.rff.org/" TargetMode="External"/><Relationship Id="rId4" Type="http://schemas.openxmlformats.org/officeDocument/2006/relationships/hyperlink" Target="http://www.pewclimate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09600" y="58737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An Introduction to </a:t>
            </a:r>
            <a:b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1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Cap-and-Trade Climate Policy</a:t>
            </a: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Holmes Hummel, PhD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hummelhh@mindspring.com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November 21, 2007</a:t>
            </a:r>
          </a:p>
        </p:txBody>
      </p:sp>
      <p:pic>
        <p:nvPicPr>
          <p:cNvPr id="91" name="Shape 9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22860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75436" y="22860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2860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14600" y="22860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38800" y="22860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18037" y="2286000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1600200" y="3867150"/>
            <a:ext cx="6089650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Using Musical Chairs:  An Illustration of Managed Scarcity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91440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the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 price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the “right to pollute” in the first year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$30 for one ton of carbon dioxide…</a:t>
            </a:r>
          </a:p>
        </p:txBody>
      </p:sp>
      <p:pic>
        <p:nvPicPr>
          <p:cNvPr id="222" name="Shape 22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4196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4102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0" y="4572000"/>
            <a:ext cx="4572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Shape 23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Using Market Incentives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228600" y="1905000"/>
            <a:ext cx="86105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that price, some players may realize it would be more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profitable to reduce their emissions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 their permits.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Profit opportunities are a main driver for 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innovation and investment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global economy today, 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and the climate challenge needs both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241" name="Shape 24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4196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4102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2" name="Shape 252" descr="calendar notebook.jpg"/>
          <p:cNvPicPr preferRelativeResize="0"/>
          <p:nvPr/>
        </p:nvPicPr>
        <p:blipFill rotWithShape="1">
          <a:blip r:embed="rId5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Shape 253"/>
          <p:cNvSpPr txBox="1"/>
          <p:nvPr/>
        </p:nvSpPr>
        <p:spPr>
          <a:xfrm>
            <a:off x="685800" y="619125"/>
            <a:ext cx="121919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2009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Using Market Incentives</a:t>
            </a:r>
          </a:p>
        </p:txBody>
      </p:sp>
      <p:pic>
        <p:nvPicPr>
          <p:cNvPr id="259" name="Shape 25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Shape 265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Shape 26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4196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4102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152400" y="1752600"/>
            <a:ext cx="5867400" cy="990599"/>
          </a:xfrm>
          <a:prstGeom prst="wedgeRoundRectCallout">
            <a:avLst>
              <a:gd name="adj1" fmla="val 6391"/>
              <a:gd name="adj2" fmla="val 38758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If I could I build wind farms to replace my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coal power plants, then I could </a:t>
            </a:r>
            <a:r>
              <a:rPr lang="en-US" sz="2000" b="0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sell</a:t>
            </a: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permits…</a:t>
            </a:r>
          </a:p>
        </p:txBody>
      </p:sp>
      <p:pic>
        <p:nvPicPr>
          <p:cNvPr id="271" name="Shape 271" descr="calendar notebook.jpg"/>
          <p:cNvPicPr preferRelativeResize="0"/>
          <p:nvPr/>
        </p:nvPicPr>
        <p:blipFill rotWithShape="1">
          <a:blip r:embed="rId5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272" name="Shape 272"/>
          <p:cNvSpPr txBox="1"/>
          <p:nvPr/>
        </p:nvSpPr>
        <p:spPr>
          <a:xfrm>
            <a:off x="685800" y="619125"/>
            <a:ext cx="11430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2009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Using Market Incentives</a:t>
            </a:r>
          </a:p>
        </p:txBody>
      </p:sp>
      <p:pic>
        <p:nvPicPr>
          <p:cNvPr id="279" name="Shape 27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4196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4102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Shape 288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Shape 289" descr="stick figure set.gif"/>
          <p:cNvPicPr preferRelativeResize="0"/>
          <p:nvPr/>
        </p:nvPicPr>
        <p:blipFill rotWithShape="1">
          <a:blip r:embed="rId4">
            <a:alphaModFix/>
          </a:blip>
          <a:srcRect l="48428" t="33671" r="13900" b="35194"/>
          <a:stretch/>
        </p:blipFill>
        <p:spPr>
          <a:xfrm>
            <a:off x="0" y="2971800"/>
            <a:ext cx="1460500" cy="1600199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/>
          <p:nvPr/>
        </p:nvSpPr>
        <p:spPr>
          <a:xfrm>
            <a:off x="228600" y="1609725"/>
            <a:ext cx="6476999" cy="904875"/>
          </a:xfrm>
          <a:prstGeom prst="wedgeRoundRectCallout">
            <a:avLst>
              <a:gd name="adj1" fmla="val 2313"/>
              <a:gd name="adj2" fmla="val 31740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Hey, I made a profit by reducing my fossil fuel use and avoiding carbon emission costs!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0" y="2895600"/>
            <a:ext cx="457200" cy="15239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2" name="Shape 292"/>
          <p:cNvGrpSpPr/>
          <p:nvPr/>
        </p:nvGrpSpPr>
        <p:grpSpPr>
          <a:xfrm>
            <a:off x="1447800" y="3809999"/>
            <a:ext cx="1020762" cy="1600200"/>
            <a:chOff x="0" y="0"/>
            <a:chExt cx="1438230628" cy="2147483647"/>
          </a:xfrm>
        </p:grpSpPr>
        <p:pic>
          <p:nvPicPr>
            <p:cNvPr id="293" name="Shape 293" descr="t2chair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202634214"/>
              <a:ext cx="1438230628" cy="194484943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94" name="Shape 294"/>
            <p:cNvCxnSpPr/>
            <p:nvPr/>
          </p:nvCxnSpPr>
          <p:spPr>
            <a:xfrm rot="-5400000" flipH="1">
              <a:off x="-322194757" y="409102860"/>
              <a:ext cx="2147483647" cy="1227016726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5" name="Shape 295"/>
            <p:cNvCxnSpPr/>
            <p:nvPr/>
          </p:nvCxnSpPr>
          <p:spPr>
            <a:xfrm rot="5400000">
              <a:off x="-375876136" y="562481149"/>
              <a:ext cx="2147483647" cy="920262854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296" name="Shape 296" descr="calendar notebook.jpg"/>
          <p:cNvPicPr preferRelativeResize="0"/>
          <p:nvPr/>
        </p:nvPicPr>
        <p:blipFill rotWithShape="1">
          <a:blip r:embed="rId5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Shape 297"/>
          <p:cNvSpPr txBox="1"/>
          <p:nvPr/>
        </p:nvSpPr>
        <p:spPr>
          <a:xfrm>
            <a:off x="685800" y="619125"/>
            <a:ext cx="11430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Achieving Reduction Targets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Shape 304" descr="calendar notebook.jpg"/>
          <p:cNvPicPr preferRelativeResize="0"/>
          <p:nvPr/>
        </p:nvPicPr>
        <p:blipFill rotWithShape="1">
          <a:blip r:embed="rId3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0" y="1676400"/>
            <a:ext cx="89154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purpose of the game is to reduce greenhouse gas emissions.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game authority reduces the number of permits available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year until the ultimate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target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has been achieved.</a:t>
            </a:r>
          </a:p>
        </p:txBody>
      </p:sp>
      <p:pic>
        <p:nvPicPr>
          <p:cNvPr id="306" name="Shape 306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04036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" name="Shape 308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526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Shape 309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432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Shape 310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674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46637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4114800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762000" y="609600"/>
            <a:ext cx="914400" cy="4921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2010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Achieving Reduction Targets</a:t>
            </a:r>
          </a:p>
        </p:txBody>
      </p:sp>
      <p:pic>
        <p:nvPicPr>
          <p:cNvPr id="320" name="Shape 320" descr="calendar notebook.jpg"/>
          <p:cNvPicPr preferRelativeResize="0"/>
          <p:nvPr/>
        </p:nvPicPr>
        <p:blipFill rotWithShape="1">
          <a:blip r:embed="rId3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228600" y="1570037"/>
            <a:ext cx="89154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market, players leave when they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find better options as costs rise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Cap-and-trade lets players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choose at what price they leave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game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en-US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how they want to make that change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76200" y="48006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 txBox="1"/>
          <p:nvPr/>
        </p:nvSpPr>
        <p:spPr>
          <a:xfrm>
            <a:off x="1371600" y="40386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Shape 325"/>
          <p:cNvSpPr txBox="1"/>
          <p:nvPr/>
        </p:nvSpPr>
        <p:spPr>
          <a:xfrm>
            <a:off x="2743200" y="47244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Shape 326"/>
          <p:cNvSpPr txBox="1"/>
          <p:nvPr/>
        </p:nvSpPr>
        <p:spPr>
          <a:xfrm>
            <a:off x="5867400" y="43434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7391400" y="37338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8" name="Shape 328"/>
          <p:cNvGrpSpPr/>
          <p:nvPr/>
        </p:nvGrpSpPr>
        <p:grpSpPr>
          <a:xfrm>
            <a:off x="7619999" y="4724399"/>
            <a:ext cx="1524000" cy="1990725"/>
            <a:chOff x="0" y="0"/>
            <a:chExt cx="2147483647" cy="2147483646"/>
          </a:xfrm>
        </p:grpSpPr>
        <p:pic>
          <p:nvPicPr>
            <p:cNvPr id="329" name="Shape 329" descr="stick figure set.gif"/>
            <p:cNvPicPr preferRelativeResize="0"/>
            <p:nvPr/>
          </p:nvPicPr>
          <p:blipFill rotWithShape="1">
            <a:blip r:embed="rId5">
              <a:alphaModFix/>
            </a:blip>
            <a:srcRect l="48428" t="33671" r="13900" b="35194"/>
            <a:stretch/>
          </p:blipFill>
          <p:spPr>
            <a:xfrm flipH="1">
              <a:off x="0" y="0"/>
              <a:ext cx="2147483647" cy="18906074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30" name="Shape 330"/>
            <p:cNvSpPr txBox="1"/>
            <p:nvPr/>
          </p:nvSpPr>
          <p:spPr>
            <a:xfrm>
              <a:off x="214748926" y="1654281706"/>
              <a:ext cx="977553148" cy="49320194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58ED5"/>
                </a:buClr>
                <a:buSzPct val="25000"/>
                <a:buFont typeface="Calibri"/>
                <a:buNone/>
              </a:pPr>
              <a:r>
                <a:rPr lang="en-US" sz="2400" b="0" i="0" u="none" strike="noStrike" cap="none">
                  <a:solidFill>
                    <a:srgbClr val="558ED5"/>
                  </a:solidFill>
                  <a:latin typeface="Calibri"/>
                  <a:ea typeface="Calibri"/>
                  <a:cs typeface="Calibri"/>
                  <a:sym typeface="Calibri"/>
                </a:rPr>
                <a:t>$30</a:t>
              </a:r>
            </a:p>
          </p:txBody>
        </p:sp>
      </p:grpSp>
      <p:pic>
        <p:nvPicPr>
          <p:cNvPr id="331" name="Shape 331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Shape 332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04036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526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432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674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46637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Shape 337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0" y="4114800"/>
            <a:ext cx="1020762" cy="144938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8" name="Shape 338"/>
          <p:cNvGrpSpPr/>
          <p:nvPr/>
        </p:nvGrpSpPr>
        <p:grpSpPr>
          <a:xfrm>
            <a:off x="2666999" y="4876800"/>
            <a:ext cx="1447800" cy="1914524"/>
            <a:chOff x="0" y="0"/>
            <a:chExt cx="2147483647" cy="2147483647"/>
          </a:xfrm>
        </p:grpSpPr>
        <p:pic>
          <p:nvPicPr>
            <p:cNvPr id="339" name="Shape 339" descr="stick figure set.gif"/>
            <p:cNvPicPr preferRelativeResize="0"/>
            <p:nvPr/>
          </p:nvPicPr>
          <p:blipFill rotWithShape="1">
            <a:blip r:embed="rId5">
              <a:alphaModFix/>
            </a:blip>
            <a:srcRect l="48428" t="33671" r="13900" b="35194"/>
            <a:stretch/>
          </p:blipFill>
          <p:spPr>
            <a:xfrm>
              <a:off x="0" y="0"/>
              <a:ext cx="2147483647" cy="19658557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0" name="Shape 340"/>
            <p:cNvSpPr txBox="1"/>
            <p:nvPr/>
          </p:nvSpPr>
          <p:spPr>
            <a:xfrm>
              <a:off x="791178463" y="1634651695"/>
              <a:ext cx="1280955178" cy="51283195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58ED5"/>
                </a:buClr>
                <a:buSzPct val="25000"/>
                <a:buFont typeface="Calibri"/>
                <a:buNone/>
              </a:pPr>
              <a:r>
                <a:rPr lang="en-US" sz="2400" b="0" i="0" u="none" strike="noStrike" cap="none">
                  <a:solidFill>
                    <a:srgbClr val="558ED5"/>
                  </a:solidFill>
                  <a:latin typeface="Calibri"/>
                  <a:ea typeface="Calibri"/>
                  <a:cs typeface="Calibri"/>
                  <a:sym typeface="Calibri"/>
                </a:rPr>
                <a:t>$150</a:t>
              </a:r>
            </a:p>
          </p:txBody>
        </p:sp>
      </p:grpSp>
      <p:grpSp>
        <p:nvGrpSpPr>
          <p:cNvPr id="341" name="Shape 341"/>
          <p:cNvGrpSpPr/>
          <p:nvPr/>
        </p:nvGrpSpPr>
        <p:grpSpPr>
          <a:xfrm>
            <a:off x="0" y="4952999"/>
            <a:ext cx="1447800" cy="1838325"/>
            <a:chOff x="0" y="0"/>
            <a:chExt cx="2147483647" cy="2147483647"/>
          </a:xfrm>
        </p:grpSpPr>
        <p:pic>
          <p:nvPicPr>
            <p:cNvPr id="342" name="Shape 342" descr="stick figure set.gif"/>
            <p:cNvPicPr preferRelativeResize="0"/>
            <p:nvPr/>
          </p:nvPicPr>
          <p:blipFill rotWithShape="1">
            <a:blip r:embed="rId5">
              <a:alphaModFix/>
            </a:blip>
            <a:srcRect l="48428" t="33671" r="13900" b="35194"/>
            <a:stretch/>
          </p:blipFill>
          <p:spPr>
            <a:xfrm>
              <a:off x="0" y="0"/>
              <a:ext cx="2147483647" cy="20473418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3" name="Shape 343"/>
            <p:cNvSpPr txBox="1"/>
            <p:nvPr/>
          </p:nvSpPr>
          <p:spPr>
            <a:xfrm>
              <a:off x="904203638" y="1613394465"/>
              <a:ext cx="1029003325" cy="534089181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58ED5"/>
                </a:buClr>
                <a:buSzPct val="25000"/>
                <a:buFont typeface="Calibri"/>
                <a:buNone/>
              </a:pPr>
              <a:r>
                <a:rPr lang="en-US" sz="2400" b="0" i="0" u="none" strike="noStrike" cap="none">
                  <a:solidFill>
                    <a:srgbClr val="558ED5"/>
                  </a:solidFill>
                  <a:latin typeface="Calibri"/>
                  <a:ea typeface="Calibri"/>
                  <a:cs typeface="Calibri"/>
                  <a:sym typeface="Calibri"/>
                </a:rPr>
                <a:t>$20</a:t>
              </a:r>
            </a:p>
          </p:txBody>
        </p:sp>
      </p:grpSp>
      <p:grpSp>
        <p:nvGrpSpPr>
          <p:cNvPr id="344" name="Shape 344"/>
          <p:cNvGrpSpPr/>
          <p:nvPr/>
        </p:nvGrpSpPr>
        <p:grpSpPr>
          <a:xfrm>
            <a:off x="6324600" y="3886199"/>
            <a:ext cx="1524000" cy="1981199"/>
            <a:chOff x="0" y="0"/>
            <a:chExt cx="2147483647" cy="2147483647"/>
          </a:xfrm>
        </p:grpSpPr>
        <p:pic>
          <p:nvPicPr>
            <p:cNvPr id="345" name="Shape 345" descr="stick figure set.gif"/>
            <p:cNvPicPr preferRelativeResize="0"/>
            <p:nvPr/>
          </p:nvPicPr>
          <p:blipFill rotWithShape="1">
            <a:blip r:embed="rId5">
              <a:alphaModFix/>
            </a:blip>
            <a:srcRect l="48428" t="33671" r="13900" b="35194"/>
            <a:stretch/>
          </p:blipFill>
          <p:spPr>
            <a:xfrm flipH="1">
              <a:off x="322" y="0"/>
              <a:ext cx="2147483323" cy="19003052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6" name="Shape 346"/>
            <p:cNvSpPr txBox="1"/>
            <p:nvPr/>
          </p:nvSpPr>
          <p:spPr>
            <a:xfrm>
              <a:off x="0" y="1651910147"/>
              <a:ext cx="1216907221" cy="495573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58ED5"/>
                </a:buClr>
                <a:buSzPct val="25000"/>
                <a:buFont typeface="Calibri"/>
                <a:buNone/>
              </a:pPr>
              <a:r>
                <a:rPr lang="en-US" sz="2400" b="0" i="0" u="none" strike="noStrike" cap="none">
                  <a:solidFill>
                    <a:srgbClr val="558ED5"/>
                  </a:solidFill>
                  <a:latin typeface="Calibri"/>
                  <a:ea typeface="Calibri"/>
                  <a:cs typeface="Calibri"/>
                  <a:sym typeface="Calibri"/>
                </a:rPr>
                <a:t>$100</a:t>
              </a:r>
            </a:p>
          </p:txBody>
        </p:sp>
      </p:grpSp>
      <p:sp>
        <p:nvSpPr>
          <p:cNvPr id="347" name="Shape 347"/>
          <p:cNvSpPr txBox="1"/>
          <p:nvPr/>
        </p:nvSpPr>
        <p:spPr>
          <a:xfrm>
            <a:off x="8763000" y="46482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7467600" y="37338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0" y="48768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0" name="Shape 350"/>
          <p:cNvGrpSpPr/>
          <p:nvPr/>
        </p:nvGrpSpPr>
        <p:grpSpPr>
          <a:xfrm>
            <a:off x="4800599" y="4495800"/>
            <a:ext cx="1524000" cy="2057400"/>
            <a:chOff x="0" y="0"/>
            <a:chExt cx="2147483647" cy="2147483646"/>
          </a:xfrm>
        </p:grpSpPr>
        <p:grpSp>
          <p:nvGrpSpPr>
            <p:cNvPr id="351" name="Shape 351"/>
            <p:cNvGrpSpPr/>
            <p:nvPr/>
          </p:nvGrpSpPr>
          <p:grpSpPr>
            <a:xfrm>
              <a:off x="0" y="0"/>
              <a:ext cx="2147483647" cy="2147483646"/>
              <a:chOff x="0" y="0"/>
              <a:chExt cx="2147483647" cy="2147483646"/>
            </a:xfrm>
          </p:grpSpPr>
          <p:pic>
            <p:nvPicPr>
              <p:cNvPr id="352" name="Shape 352" descr="stick figure set.gif"/>
              <p:cNvPicPr preferRelativeResize="0"/>
              <p:nvPr/>
            </p:nvPicPr>
            <p:blipFill rotWithShape="1">
              <a:blip r:embed="rId5">
                <a:alphaModFix/>
              </a:blip>
              <a:srcRect l="48428" t="33671" r="13900" b="35194"/>
              <a:stretch/>
            </p:blipFill>
            <p:spPr>
              <a:xfrm flipH="1">
                <a:off x="0" y="0"/>
                <a:ext cx="2147483647" cy="182990159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3" name="Shape 353"/>
              <p:cNvSpPr txBox="1"/>
              <p:nvPr/>
            </p:nvSpPr>
            <p:spPr>
              <a:xfrm>
                <a:off x="214748216" y="1670265232"/>
                <a:ext cx="1216907404" cy="4772184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558ED5"/>
                  </a:buClr>
                  <a:buSzPct val="25000"/>
                  <a:buFont typeface="Calibri"/>
                  <a:buNone/>
                </a:pPr>
                <a:r>
                  <a:rPr lang="en-US" sz="2400" b="0" i="0" u="none" strike="noStrike" cap="none">
                    <a:solidFill>
                      <a:srgbClr val="558ED5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$200</a:t>
                </a:r>
              </a:p>
            </p:txBody>
          </p:sp>
        </p:grpSp>
        <p:sp>
          <p:nvSpPr>
            <p:cNvPr id="354" name="Shape 354"/>
            <p:cNvSpPr txBox="1"/>
            <p:nvPr/>
          </p:nvSpPr>
          <p:spPr>
            <a:xfrm>
              <a:off x="1610612655" y="0"/>
              <a:ext cx="429496704" cy="159072814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5" name="Shape 355"/>
          <p:cNvSpPr txBox="1"/>
          <p:nvPr/>
        </p:nvSpPr>
        <p:spPr>
          <a:xfrm>
            <a:off x="2743200" y="4876800"/>
            <a:ext cx="304799" cy="15239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6" name="Shape 356"/>
          <p:cNvGrpSpPr/>
          <p:nvPr/>
        </p:nvGrpSpPr>
        <p:grpSpPr>
          <a:xfrm>
            <a:off x="1295400" y="4190999"/>
            <a:ext cx="1447800" cy="1981200"/>
            <a:chOff x="0" y="0"/>
            <a:chExt cx="2147483647" cy="2147483647"/>
          </a:xfrm>
        </p:grpSpPr>
        <p:grpSp>
          <p:nvGrpSpPr>
            <p:cNvPr id="357" name="Shape 357"/>
            <p:cNvGrpSpPr/>
            <p:nvPr/>
          </p:nvGrpSpPr>
          <p:grpSpPr>
            <a:xfrm>
              <a:off x="0" y="0"/>
              <a:ext cx="2147483647" cy="2147483647"/>
              <a:chOff x="0" y="0"/>
              <a:chExt cx="2147483647" cy="2147483647"/>
            </a:xfrm>
          </p:grpSpPr>
          <p:pic>
            <p:nvPicPr>
              <p:cNvPr id="358" name="Shape 358" descr="stick figure set.gif"/>
              <p:cNvPicPr preferRelativeResize="0"/>
              <p:nvPr/>
            </p:nvPicPr>
            <p:blipFill rotWithShape="1">
              <a:blip r:embed="rId5">
                <a:alphaModFix/>
              </a:blip>
              <a:srcRect l="48428" t="33671" r="13900" b="35194"/>
              <a:stretch/>
            </p:blipFill>
            <p:spPr>
              <a:xfrm>
                <a:off x="0" y="0"/>
                <a:ext cx="2147483647" cy="19003049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9" name="Shape 359"/>
              <p:cNvSpPr txBox="1"/>
              <p:nvPr/>
            </p:nvSpPr>
            <p:spPr>
              <a:xfrm>
                <a:off x="791178089" y="1651910210"/>
                <a:ext cx="1029003325" cy="4955734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558ED5"/>
                  </a:buClr>
                  <a:buSzPct val="25000"/>
                  <a:buFont typeface="Calibri"/>
                  <a:buNone/>
                </a:pPr>
                <a:r>
                  <a:rPr lang="en-US" sz="2400" b="0" i="0" u="none" strike="noStrike" cap="none">
                    <a:solidFill>
                      <a:srgbClr val="558ED5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$50</a:t>
                </a:r>
              </a:p>
            </p:txBody>
          </p:sp>
        </p:grpSp>
        <p:sp>
          <p:nvSpPr>
            <p:cNvPr id="360" name="Shape 360"/>
            <p:cNvSpPr txBox="1"/>
            <p:nvPr/>
          </p:nvSpPr>
          <p:spPr>
            <a:xfrm>
              <a:off x="0" y="0"/>
              <a:ext cx="452101799" cy="165190785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1" name="Shape 361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2050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2040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2030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</a:p>
        </p:txBody>
      </p:sp>
      <p:sp>
        <p:nvSpPr>
          <p:cNvPr id="365" name="Shape 365"/>
          <p:cNvSpPr/>
          <p:nvPr/>
        </p:nvSpPr>
        <p:spPr>
          <a:xfrm>
            <a:off x="7620000" y="4114800"/>
            <a:ext cx="1524000" cy="381000"/>
          </a:xfrm>
          <a:prstGeom prst="wedgeRoundRectCallout">
            <a:avLst>
              <a:gd name="adj1" fmla="val 13119"/>
              <a:gd name="adj2" fmla="val 33002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Wind power</a:t>
            </a:r>
          </a:p>
        </p:txBody>
      </p:sp>
      <p:sp>
        <p:nvSpPr>
          <p:cNvPr id="366" name="Shape 366"/>
          <p:cNvSpPr/>
          <p:nvPr/>
        </p:nvSpPr>
        <p:spPr>
          <a:xfrm>
            <a:off x="7010400" y="3352800"/>
            <a:ext cx="1676399" cy="381000"/>
          </a:xfrm>
          <a:prstGeom prst="wedgeRoundRectCallout">
            <a:avLst>
              <a:gd name="adj1" fmla="val 4302"/>
              <a:gd name="adj2" fmla="val 36458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Rail Transport</a:t>
            </a:r>
          </a:p>
        </p:txBody>
      </p:sp>
      <p:sp>
        <p:nvSpPr>
          <p:cNvPr id="367" name="Shape 367"/>
          <p:cNvSpPr/>
          <p:nvPr/>
        </p:nvSpPr>
        <p:spPr>
          <a:xfrm>
            <a:off x="1371600" y="3505200"/>
            <a:ext cx="1828800" cy="381000"/>
          </a:xfrm>
          <a:prstGeom prst="wedgeRoundRectCallout">
            <a:avLst>
              <a:gd name="adj1" fmla="val 6855"/>
              <a:gd name="adj2" fmla="val 38186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Hybrid vehicle</a:t>
            </a:r>
          </a:p>
        </p:txBody>
      </p:sp>
      <p:sp>
        <p:nvSpPr>
          <p:cNvPr id="368" name="Shape 368"/>
          <p:cNvSpPr/>
          <p:nvPr/>
        </p:nvSpPr>
        <p:spPr>
          <a:xfrm>
            <a:off x="2438400" y="4114800"/>
            <a:ext cx="1600199" cy="381000"/>
          </a:xfrm>
          <a:prstGeom prst="wedgeRoundRectCallout">
            <a:avLst>
              <a:gd name="adj1" fmla="val 10146"/>
              <a:gd name="adj2" fmla="val 45962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Solar power</a:t>
            </a:r>
          </a:p>
        </p:txBody>
      </p:sp>
      <p:sp>
        <p:nvSpPr>
          <p:cNvPr id="369" name="Shape 369"/>
          <p:cNvSpPr/>
          <p:nvPr/>
        </p:nvSpPr>
        <p:spPr>
          <a:xfrm>
            <a:off x="0" y="4267200"/>
            <a:ext cx="1828800" cy="381000"/>
          </a:xfrm>
          <a:prstGeom prst="wedgeRoundRectCallout">
            <a:avLst>
              <a:gd name="adj1" fmla="val 6855"/>
              <a:gd name="adj2" fmla="val 38186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Green buildings</a:t>
            </a:r>
          </a:p>
        </p:txBody>
      </p:sp>
      <p:sp>
        <p:nvSpPr>
          <p:cNvPr id="370" name="Shape 370"/>
          <p:cNvSpPr/>
          <p:nvPr/>
        </p:nvSpPr>
        <p:spPr>
          <a:xfrm>
            <a:off x="5181600" y="3810000"/>
            <a:ext cx="1828800" cy="381000"/>
          </a:xfrm>
          <a:prstGeom prst="wedgeRoundRectCallout">
            <a:avLst>
              <a:gd name="adj1" fmla="val 6855"/>
              <a:gd name="adj2" fmla="val 38186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Nuclear power</a:t>
            </a:r>
          </a:p>
        </p:txBody>
      </p:sp>
      <p:sp>
        <p:nvSpPr>
          <p:cNvPr id="371" name="Shape 371"/>
          <p:cNvSpPr/>
          <p:nvPr/>
        </p:nvSpPr>
        <p:spPr>
          <a:xfrm>
            <a:off x="457200" y="457200"/>
            <a:ext cx="1447800" cy="838199"/>
          </a:xfrm>
          <a:prstGeom prst="ellipse">
            <a:avLst/>
          </a:prstGeom>
          <a:noFill/>
          <a:ln w="508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Shape 372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Achieving Reduction Targets</a:t>
            </a:r>
          </a:p>
        </p:txBody>
      </p:sp>
      <p:pic>
        <p:nvPicPr>
          <p:cNvPr id="378" name="Shape 378" descr="calendar notebook.jpg"/>
          <p:cNvPicPr preferRelativeResize="0"/>
          <p:nvPr/>
        </p:nvPicPr>
        <p:blipFill rotWithShape="1">
          <a:blip r:embed="rId3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Shape 379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380" name="Shape 380"/>
          <p:cNvSpPr txBox="1"/>
          <p:nvPr/>
        </p:nvSpPr>
        <p:spPr>
          <a:xfrm>
            <a:off x="76200" y="48006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Shape 381"/>
          <p:cNvSpPr txBox="1"/>
          <p:nvPr/>
        </p:nvSpPr>
        <p:spPr>
          <a:xfrm>
            <a:off x="1371600" y="40386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Shape 382"/>
          <p:cNvSpPr txBox="1"/>
          <p:nvPr/>
        </p:nvSpPr>
        <p:spPr>
          <a:xfrm>
            <a:off x="2743200" y="47244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Shape 383"/>
          <p:cNvSpPr txBox="1"/>
          <p:nvPr/>
        </p:nvSpPr>
        <p:spPr>
          <a:xfrm>
            <a:off x="5867400" y="43434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Shape 384"/>
          <p:cNvSpPr txBox="1"/>
          <p:nvPr/>
        </p:nvSpPr>
        <p:spPr>
          <a:xfrm>
            <a:off x="7315200" y="38862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Shape 385"/>
          <p:cNvSpPr txBox="1"/>
          <p:nvPr/>
        </p:nvSpPr>
        <p:spPr>
          <a:xfrm>
            <a:off x="8763000" y="46482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2743200" y="1524000"/>
            <a:ext cx="5105399" cy="1752600"/>
          </a:xfrm>
          <a:prstGeom prst="cloudCallout">
            <a:avLst>
              <a:gd name="adj1" fmla="val 6945"/>
              <a:gd name="adj2" fmla="val 30123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 will be the last greenhouse gas polluters left in the game?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2050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Achieving Reduction Targets</a:t>
            </a:r>
          </a:p>
        </p:txBody>
      </p:sp>
      <p:pic>
        <p:nvPicPr>
          <p:cNvPr id="393" name="Shape 393" descr="calendar notebook.jpg"/>
          <p:cNvPicPr preferRelativeResize="0"/>
          <p:nvPr/>
        </p:nvPicPr>
        <p:blipFill rotWithShape="1">
          <a:blip r:embed="rId3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Shape 394" descr="t2chair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0" y="4113212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6868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last ones remaining in the game are those who:</a:t>
            </a:r>
          </a:p>
          <a:p>
            <a:pPr marL="406400" marR="0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afford to pay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most, or </a:t>
            </a:r>
          </a:p>
          <a:p>
            <a:pPr marL="406400" marR="0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have the 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least flexibility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change games.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8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underlying assumption is that uses of fossil fuels for which people are 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willing to pay the most must be the most valuable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3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stabilize global warming, </a:t>
            </a:r>
            <a:r>
              <a:rPr lang="en-US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uses of coal, oil, and gas will have to move to a different game:  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clean energy economy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76200" y="48006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2743200" y="47244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 txBox="1"/>
          <p:nvPr/>
        </p:nvSpPr>
        <p:spPr>
          <a:xfrm>
            <a:off x="5867400" y="4343400"/>
            <a:ext cx="381000" cy="228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2050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Achieving Reduction Targets</a:t>
            </a:r>
          </a:p>
        </p:txBody>
      </p:sp>
      <p:pic>
        <p:nvPicPr>
          <p:cNvPr id="405" name="Shape 405" descr="calendar notebook.jpg"/>
          <p:cNvPicPr preferRelativeResize="0"/>
          <p:nvPr/>
        </p:nvPicPr>
        <p:blipFill rotWithShape="1">
          <a:blip r:embed="rId3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1447800" y="1493837"/>
            <a:ext cx="7391399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avoid the worst climate impacts, the U.S. must eliminate </a:t>
            </a:r>
            <a:r>
              <a:rPr lang="en-US" sz="24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at least 80% 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its emissions by 2050.</a:t>
            </a:r>
          </a:p>
        </p:txBody>
      </p:sp>
      <p:grpSp>
        <p:nvGrpSpPr>
          <p:cNvPr id="407" name="Shape 407"/>
          <p:cNvGrpSpPr/>
          <p:nvPr/>
        </p:nvGrpSpPr>
        <p:grpSpPr>
          <a:xfrm>
            <a:off x="1206499" y="2755900"/>
            <a:ext cx="7175499" cy="4254500"/>
            <a:chOff x="0" y="0"/>
            <a:chExt cx="2147483647" cy="2147483647"/>
          </a:xfrm>
        </p:grpSpPr>
        <p:pic>
          <p:nvPicPr>
            <p:cNvPr id="408" name="Shape 408" descr="WRI graph EDITED.jp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09" name="Shape 409"/>
            <p:cNvCxnSpPr/>
            <p:nvPr/>
          </p:nvCxnSpPr>
          <p:spPr>
            <a:xfrm>
              <a:off x="824692105" y="839918453"/>
              <a:ext cx="935076798" cy="499951426"/>
            </a:xfrm>
            <a:prstGeom prst="straightConnector1">
              <a:avLst/>
            </a:prstGeom>
            <a:noFill/>
            <a:ln w="254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410" name="Shape 410"/>
            <p:cNvSpPr txBox="1"/>
            <p:nvPr/>
          </p:nvSpPr>
          <p:spPr>
            <a:xfrm>
              <a:off x="345750321" y="52224338"/>
              <a:ext cx="1345598341" cy="326200380"/>
            </a:xfrm>
            <a:prstGeom prst="rect">
              <a:avLst/>
            </a:prstGeom>
            <a:solidFill>
              <a:schemeClr val="lt1"/>
            </a:solidFill>
            <a:ln w="635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Comparison of Two Leading Climate Policy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Calibri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Proposals in the 110</a:t>
              </a:r>
              <a:r>
                <a:rPr lang="en-US" sz="1600" b="1" i="0" u="none" strike="noStrike" cap="none" baseline="30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</a:t>
              </a: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Congress (2007)</a:t>
              </a:r>
            </a:p>
          </p:txBody>
        </p:sp>
        <p:sp>
          <p:nvSpPr>
            <p:cNvPr id="411" name="Shape 411"/>
            <p:cNvSpPr txBox="1"/>
            <p:nvPr/>
          </p:nvSpPr>
          <p:spPr>
            <a:xfrm>
              <a:off x="1743642875" y="1262848691"/>
              <a:ext cx="357280324" cy="1153870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0D0D"/>
                </a:buClr>
                <a:buSzPct val="25000"/>
                <a:buFont typeface="Calibri"/>
                <a:buNone/>
              </a:pPr>
              <a:r>
                <a:rPr lang="en-US" sz="900" b="1" i="0" u="none" strike="noStrike" cap="none">
                  <a:solidFill>
                    <a:srgbClr val="0D0D0D"/>
                  </a:solidFill>
                  <a:latin typeface="Calibri"/>
                  <a:ea typeface="Calibri"/>
                  <a:cs typeface="Calibri"/>
                  <a:sym typeface="Calibri"/>
                </a:rPr>
                <a:t>Warner-Lieberman</a:t>
              </a:r>
            </a:p>
          </p:txBody>
        </p:sp>
        <p:sp>
          <p:nvSpPr>
            <p:cNvPr id="412" name="Shape 412"/>
            <p:cNvSpPr txBox="1"/>
            <p:nvPr/>
          </p:nvSpPr>
          <p:spPr>
            <a:xfrm>
              <a:off x="141106738" y="1916709052"/>
              <a:ext cx="548273392" cy="13862523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C0000"/>
                </a:buClr>
                <a:buSzPct val="25000"/>
                <a:buFont typeface="Calibri"/>
                <a:buNone/>
              </a:pPr>
              <a:r>
                <a:rPr lang="en-US" sz="1200" b="0" i="1" u="none" strike="noStrike" cap="none">
                  <a:solidFill>
                    <a:srgbClr val="CC0000"/>
                  </a:solidFill>
                  <a:latin typeface="Calibri"/>
                  <a:ea typeface="Calibri"/>
                  <a:cs typeface="Calibri"/>
                  <a:sym typeface="Calibri"/>
                </a:rPr>
                <a:t>Chart modified for clarity</a:t>
              </a:r>
            </a:p>
          </p:txBody>
        </p:sp>
        <p:sp>
          <p:nvSpPr>
            <p:cNvPr id="413" name="Shape 413"/>
            <p:cNvSpPr txBox="1"/>
            <p:nvPr/>
          </p:nvSpPr>
          <p:spPr>
            <a:xfrm>
              <a:off x="801980508" y="1339773514"/>
              <a:ext cx="501712906" cy="85739198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0D0D"/>
                </a:buClr>
                <a:buSzPct val="25000"/>
                <a:buFont typeface="Calibri"/>
                <a:buNone/>
              </a:pPr>
              <a:r>
                <a:rPr lang="en-US" sz="1100" b="0" i="0" u="none" strike="noStrike" cap="none">
                  <a:solidFill>
                    <a:srgbClr val="0D0D0D"/>
                  </a:solidFill>
                  <a:latin typeface="Calibri"/>
                  <a:ea typeface="Calibri"/>
                  <a:cs typeface="Calibri"/>
                  <a:sym typeface="Calibri"/>
                </a:rPr>
                <a:t>Stabilize at 450-550ppm</a:t>
              </a:r>
            </a:p>
          </p:txBody>
        </p:sp>
      </p:grpSp>
      <p:sp>
        <p:nvSpPr>
          <p:cNvPr id="414" name="Shape 414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2050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Achieving Reduction Targets</a:t>
            </a:r>
          </a:p>
        </p:txBody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228600" y="1524000"/>
            <a:ext cx="89154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no “time out” options between rounds.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 cap tightens in each new round,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fewer permits are available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players with permits charge the buyers higher prices.</a:t>
            </a:r>
          </a:p>
        </p:txBody>
      </p:sp>
      <p:pic>
        <p:nvPicPr>
          <p:cNvPr id="422" name="Shape 42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Shape 42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Shape 42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Shape 425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Shape 42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Shape 42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428" name="Shape 428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Shape 429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0" name="Shape 430"/>
          <p:cNvGrpSpPr/>
          <p:nvPr/>
        </p:nvGrpSpPr>
        <p:grpSpPr>
          <a:xfrm>
            <a:off x="4419599" y="3809999"/>
            <a:ext cx="1020762" cy="1600200"/>
            <a:chOff x="0" y="0"/>
            <a:chExt cx="1438230628" cy="2147483647"/>
          </a:xfrm>
        </p:grpSpPr>
        <p:pic>
          <p:nvPicPr>
            <p:cNvPr id="431" name="Shape 431" descr="t2chair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202634214"/>
              <a:ext cx="1438230628" cy="194484943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32" name="Shape 432"/>
            <p:cNvCxnSpPr/>
            <p:nvPr/>
          </p:nvCxnSpPr>
          <p:spPr>
            <a:xfrm rot="-5400000" flipH="1">
              <a:off x="-322194757" y="409102860"/>
              <a:ext cx="2147483647" cy="1227016726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33" name="Shape 433"/>
            <p:cNvCxnSpPr/>
            <p:nvPr/>
          </p:nvCxnSpPr>
          <p:spPr>
            <a:xfrm rot="5400000">
              <a:off x="-375876136" y="562481149"/>
              <a:ext cx="2147483647" cy="920262854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434" name="Shape 434" descr="stick figure set.gif"/>
          <p:cNvPicPr preferRelativeResize="0"/>
          <p:nvPr/>
        </p:nvPicPr>
        <p:blipFill rotWithShape="1">
          <a:blip r:embed="rId4">
            <a:alphaModFix/>
          </a:blip>
          <a:srcRect l="3363" t="66244" r="73318" b="1268"/>
          <a:stretch/>
        </p:blipFill>
        <p:spPr>
          <a:xfrm>
            <a:off x="7543800" y="4495800"/>
            <a:ext cx="990599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435" name="Shape 435"/>
          <p:cNvSpPr txBox="1"/>
          <p:nvPr/>
        </p:nvSpPr>
        <p:spPr>
          <a:xfrm>
            <a:off x="2608261" y="5486400"/>
            <a:ext cx="731837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3568700" y="54864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1600200" y="54864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152400" y="5181600"/>
            <a:ext cx="1217612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PRICE:</a:t>
            </a:r>
          </a:p>
        </p:txBody>
      </p:sp>
      <p:pic>
        <p:nvPicPr>
          <p:cNvPr id="439" name="Shape 439" descr="calendar notebook.jpg"/>
          <p:cNvPicPr preferRelativeResize="0"/>
          <p:nvPr/>
        </p:nvPicPr>
        <p:blipFill rotWithShape="1">
          <a:blip r:embed="rId5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440" name="Shape 440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Climate Economics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7630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Today, consumers (and industries we support) dump an unlimited  amount of greenhouse gases into the atmosphere for free.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result, </a:t>
            </a:r>
            <a:r>
              <a:rPr lang="en-US" sz="20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fossil fuel prices do not reflect their full cost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on Earth pays the ultimate price:  </a:t>
            </a: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more severe droughts, floods,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	fires and storms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along with </a:t>
            </a: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collapsing ecosystems and extinction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this reason, some economists have called climate change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	“</a:t>
            </a:r>
            <a:r>
              <a:rPr lang="en-US" sz="20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greatest market failure in history.</a:t>
            </a: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”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57200" y="6334125"/>
            <a:ext cx="6629400" cy="517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References:  IPCC Fourth Assessment Report, Summary for Policy Makers, 2007.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	   The Economics of Climate Change, Stern Review Report, 2006.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375E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17375E"/>
                </a:solidFill>
                <a:latin typeface="Calibri"/>
                <a:ea typeface="Calibri"/>
                <a:cs typeface="Calibri"/>
                <a:sym typeface="Calibri"/>
              </a:rPr>
              <a:t>Achieving Reduction Targets</a:t>
            </a:r>
          </a:p>
        </p:txBody>
      </p:sp>
      <p:pic>
        <p:nvPicPr>
          <p:cNvPr id="446" name="Shape 44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Shape 44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Shape 448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Shape 449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Shape 450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Shape 451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Shape 452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Shape 453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54" name="Shape 454"/>
          <p:cNvGrpSpPr/>
          <p:nvPr/>
        </p:nvGrpSpPr>
        <p:grpSpPr>
          <a:xfrm>
            <a:off x="4419599" y="3809999"/>
            <a:ext cx="1020762" cy="1600200"/>
            <a:chOff x="0" y="0"/>
            <a:chExt cx="1438230628" cy="2147483647"/>
          </a:xfrm>
        </p:grpSpPr>
        <p:pic>
          <p:nvPicPr>
            <p:cNvPr id="455" name="Shape 455" descr="t2chair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202634214"/>
              <a:ext cx="1438230628" cy="194484943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56" name="Shape 456"/>
            <p:cNvCxnSpPr/>
            <p:nvPr/>
          </p:nvCxnSpPr>
          <p:spPr>
            <a:xfrm rot="-5400000" flipH="1">
              <a:off x="-322194757" y="409102860"/>
              <a:ext cx="2147483647" cy="1227016726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57" name="Shape 457"/>
            <p:cNvCxnSpPr/>
            <p:nvPr/>
          </p:nvCxnSpPr>
          <p:spPr>
            <a:xfrm rot="5400000">
              <a:off x="-375876136" y="562481149"/>
              <a:ext cx="2147483647" cy="920262854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458" name="Shape 458" descr="stick figure set.gif"/>
          <p:cNvPicPr preferRelativeResize="0"/>
          <p:nvPr/>
        </p:nvPicPr>
        <p:blipFill rotWithShape="1">
          <a:blip r:embed="rId4">
            <a:alphaModFix/>
          </a:blip>
          <a:srcRect l="3363" t="66244" r="73318" b="1268"/>
          <a:stretch/>
        </p:blipFill>
        <p:spPr>
          <a:xfrm>
            <a:off x="7543800" y="4495800"/>
            <a:ext cx="990599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459" name="Shape 459"/>
          <p:cNvSpPr txBox="1"/>
          <p:nvPr/>
        </p:nvSpPr>
        <p:spPr>
          <a:xfrm>
            <a:off x="2608261" y="5486400"/>
            <a:ext cx="731837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3568700" y="54864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1600200" y="54864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pic>
        <p:nvPicPr>
          <p:cNvPr id="462" name="Shape 462" descr="calendar notebook.jpg"/>
          <p:cNvPicPr preferRelativeResize="0"/>
          <p:nvPr/>
        </p:nvPicPr>
        <p:blipFill rotWithShape="1">
          <a:blip r:embed="rId5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463" name="Shape 463"/>
          <p:cNvSpPr/>
          <p:nvPr/>
        </p:nvSpPr>
        <p:spPr>
          <a:xfrm>
            <a:off x="5943600" y="3429000"/>
            <a:ext cx="2133599" cy="914400"/>
          </a:xfrm>
          <a:prstGeom prst="wedgeRoundRectCallout">
            <a:avLst>
              <a:gd name="adj1" fmla="val 17116"/>
              <a:gd name="adj2" fmla="val 30638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How high can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 price go?</a:t>
            </a:r>
          </a:p>
        </p:txBody>
      </p:sp>
      <p:sp>
        <p:nvSpPr>
          <p:cNvPr id="464" name="Shape 464"/>
          <p:cNvSpPr/>
          <p:nvPr/>
        </p:nvSpPr>
        <p:spPr>
          <a:xfrm>
            <a:off x="2667000" y="1752600"/>
            <a:ext cx="2819400" cy="1295400"/>
          </a:xfrm>
          <a:prstGeom prst="wedgeRoundRectCallout">
            <a:avLst>
              <a:gd name="adj1" fmla="val 2534"/>
              <a:gd name="adj2" fmla="val 30368"/>
              <a:gd name="adj3" fmla="val 0"/>
            </a:avLst>
          </a:prstGeom>
          <a:solidFill>
            <a:srgbClr val="92D050"/>
          </a:solidFill>
          <a:ln w="254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As high as it takes to motivate one of us to stand up.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762000" y="609600"/>
            <a:ext cx="914400" cy="4873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52400" y="5181600"/>
            <a:ext cx="1217612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PRICE: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Shape 47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Shape 47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Shape 47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Shape 475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Shape 47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Shape 47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Shape 478" descr="stick figure set.gif"/>
          <p:cNvPicPr preferRelativeResize="0"/>
          <p:nvPr/>
        </p:nvPicPr>
        <p:blipFill rotWithShape="1">
          <a:blip r:embed="rId4">
            <a:alphaModFix/>
          </a:blip>
          <a:srcRect l="19731" t="25718" r="51570" b="33670"/>
          <a:stretch/>
        </p:blipFill>
        <p:spPr>
          <a:xfrm>
            <a:off x="7091361" y="4114800"/>
            <a:ext cx="1138236" cy="2133599"/>
          </a:xfrm>
          <a:prstGeom prst="rect">
            <a:avLst/>
          </a:prstGeom>
          <a:noFill/>
          <a:ln>
            <a:noFill/>
          </a:ln>
        </p:spPr>
      </p:pic>
      <p:sp>
        <p:nvSpPr>
          <p:cNvPr id="479" name="Shape 479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Shape 480"/>
          <p:cNvSpPr txBox="1"/>
          <p:nvPr/>
        </p:nvSpPr>
        <p:spPr>
          <a:xfrm>
            <a:off x="7848600" y="38100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1" name="Shape 481"/>
          <p:cNvGrpSpPr/>
          <p:nvPr/>
        </p:nvGrpSpPr>
        <p:grpSpPr>
          <a:xfrm>
            <a:off x="4419599" y="3809999"/>
            <a:ext cx="1020762" cy="1600200"/>
            <a:chOff x="0" y="0"/>
            <a:chExt cx="1438230628" cy="2147483647"/>
          </a:xfrm>
        </p:grpSpPr>
        <p:pic>
          <p:nvPicPr>
            <p:cNvPr id="482" name="Shape 482" descr="t2chair.jpg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202634214"/>
              <a:ext cx="1438230628" cy="194484943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83" name="Shape 483"/>
            <p:cNvCxnSpPr/>
            <p:nvPr/>
          </p:nvCxnSpPr>
          <p:spPr>
            <a:xfrm rot="-5400000" flipH="1">
              <a:off x="-322194757" y="409102860"/>
              <a:ext cx="2147483647" cy="1227016726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484" name="Shape 484"/>
            <p:cNvCxnSpPr/>
            <p:nvPr/>
          </p:nvCxnSpPr>
          <p:spPr>
            <a:xfrm rot="5400000">
              <a:off x="-375876136" y="562481149"/>
              <a:ext cx="2147483647" cy="920262854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485" name="Shape 485"/>
          <p:cNvSpPr/>
          <p:nvPr/>
        </p:nvSpPr>
        <p:spPr>
          <a:xfrm>
            <a:off x="3048000" y="1371600"/>
            <a:ext cx="5714999" cy="1600199"/>
          </a:xfrm>
          <a:prstGeom prst="wedgeRoundRectCallout">
            <a:avLst>
              <a:gd name="adj1" fmla="val 16962"/>
              <a:gd name="adj2" fmla="val 43521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So, is it cheaper for me to: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AutoNum type="arabicPeriod"/>
            </a:pPr>
            <a:r>
              <a:rPr lang="en-US" sz="2200" b="0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buy a permit from another player, OR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AutoNum type="arabicPeriod"/>
            </a:pPr>
            <a:r>
              <a:rPr lang="en-US" sz="2200" b="0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reduce my own emissions</a:t>
            </a: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2608261" y="5486400"/>
            <a:ext cx="731837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3568700" y="54864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600200" y="54864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$90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title"/>
          </p:nvPr>
        </p:nvSpPr>
        <p:spPr>
          <a:xfrm>
            <a:off x="76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Carbon Market at Work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52400" y="5181600"/>
            <a:ext cx="1217612" cy="822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PRICE: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Coverage and Distribution</a:t>
            </a: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001000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critical aspects of cap-and-trade are determined by </a:t>
            </a:r>
            <a:r>
              <a:rPr lang="en-US" sz="24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how each round begins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 Which polluters should be required to play?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 Should polluters  have to </a:t>
            </a:r>
            <a:r>
              <a:rPr lang="en-US" sz="24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permits in an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auction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or should they receive a </a:t>
            </a:r>
            <a:r>
              <a:rPr lang="en-US" sz="24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free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allocation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permits?</a:t>
            </a:r>
          </a:p>
        </p:txBody>
      </p:sp>
      <p:pic>
        <p:nvPicPr>
          <p:cNvPr id="497" name="Shape 49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39624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Shape 49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3963987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Shape 50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9624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Shape 50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Shape 50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Shape 50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3965575"/>
            <a:ext cx="1020762" cy="1449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Coverage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304800" y="1143000"/>
            <a:ext cx="8381999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practical reasons, most proposals only require 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fossil fuel suppliers and large polluters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play directly.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34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they pass on their costs, the rest of the economy is affected.</a:t>
            </a:r>
          </a:p>
        </p:txBody>
      </p:sp>
      <p:pic>
        <p:nvPicPr>
          <p:cNvPr id="511" name="Shape 51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40386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Shape 51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Shape 51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3963987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Shape 51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39624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Shape 51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Shape 51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Shape 51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3965575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Shape 518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884237" y="3505200"/>
            <a:ext cx="1004887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Shape 519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8891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Shape 520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8797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Shape 521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8703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Shape 522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860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3" name="Shape 523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8515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24" name="Shape 524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68421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5" name="Shape 525"/>
          <p:cNvGrpSpPr/>
          <p:nvPr/>
        </p:nvGrpSpPr>
        <p:grpSpPr>
          <a:xfrm>
            <a:off x="838200" y="5562599"/>
            <a:ext cx="7177087" cy="1143000"/>
            <a:chOff x="0" y="0"/>
            <a:chExt cx="2147483647" cy="2147483647"/>
          </a:xfrm>
        </p:grpSpPr>
        <p:sp>
          <p:nvSpPr>
            <p:cNvPr id="526" name="Shape 526"/>
            <p:cNvSpPr txBox="1"/>
            <p:nvPr/>
          </p:nvSpPr>
          <p:spPr>
            <a:xfrm>
              <a:off x="0" y="0"/>
              <a:ext cx="334482853" cy="12143350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Oil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Refineries</a:t>
              </a:r>
            </a:p>
          </p:txBody>
        </p:sp>
        <p:sp>
          <p:nvSpPr>
            <p:cNvPr id="527" name="Shape 527"/>
            <p:cNvSpPr txBox="1"/>
            <p:nvPr/>
          </p:nvSpPr>
          <p:spPr>
            <a:xfrm>
              <a:off x="296384609" y="933148594"/>
              <a:ext cx="358751041" cy="12143350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Coal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companies</a:t>
              </a:r>
            </a:p>
          </p:txBody>
        </p:sp>
        <p:sp>
          <p:nvSpPr>
            <p:cNvPr id="528" name="Shape 528"/>
            <p:cNvSpPr txBox="1"/>
            <p:nvPr/>
          </p:nvSpPr>
          <p:spPr>
            <a:xfrm>
              <a:off x="871241168" y="933148594"/>
              <a:ext cx="382693697" cy="12143350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Natural Gas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companies</a:t>
              </a:r>
            </a:p>
          </p:txBody>
        </p:sp>
        <p:sp>
          <p:nvSpPr>
            <p:cNvPr id="529" name="Shape 529"/>
            <p:cNvSpPr txBox="1"/>
            <p:nvPr/>
          </p:nvSpPr>
          <p:spPr>
            <a:xfrm>
              <a:off x="656311192" y="0"/>
              <a:ext cx="232842633" cy="12143350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Plants</a:t>
              </a:r>
            </a:p>
          </p:txBody>
        </p:sp>
        <p:sp>
          <p:nvSpPr>
            <p:cNvPr id="530" name="Shape 530"/>
            <p:cNvSpPr txBox="1"/>
            <p:nvPr/>
          </p:nvSpPr>
          <p:spPr>
            <a:xfrm>
              <a:off x="1213653933" y="0"/>
              <a:ext cx="251413791" cy="12143350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Mining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plants</a:t>
              </a:r>
            </a:p>
          </p:txBody>
        </p:sp>
        <p:sp>
          <p:nvSpPr>
            <p:cNvPr id="531" name="Shape 531"/>
            <p:cNvSpPr txBox="1"/>
            <p:nvPr/>
          </p:nvSpPr>
          <p:spPr>
            <a:xfrm>
              <a:off x="1465154214" y="933148594"/>
              <a:ext cx="358751041" cy="12143350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Chemical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companies</a:t>
              </a:r>
            </a:p>
          </p:txBody>
        </p:sp>
        <p:sp>
          <p:nvSpPr>
            <p:cNvPr id="532" name="Shape 532"/>
            <p:cNvSpPr txBox="1"/>
            <p:nvPr/>
          </p:nvSpPr>
          <p:spPr>
            <a:xfrm>
              <a:off x="1801106509" y="0"/>
              <a:ext cx="346377137" cy="121433505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Aluminum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C00000"/>
                </a:buClr>
                <a:buSzPct val="25000"/>
                <a:buFont typeface="Calibri"/>
                <a:buNone/>
              </a:pPr>
              <a:r>
                <a:rPr lang="en-US" sz="1800" b="0" i="0" u="none" strike="noStrike" cap="none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smelters</a:t>
              </a:r>
            </a:p>
          </p:txBody>
        </p:sp>
      </p:grpSp>
      <p:sp>
        <p:nvSpPr>
          <p:cNvPr id="533" name="Shape 533"/>
          <p:cNvSpPr txBox="1"/>
          <p:nvPr/>
        </p:nvSpPr>
        <p:spPr>
          <a:xfrm>
            <a:off x="685800" y="3048000"/>
            <a:ext cx="5768974" cy="427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Examples of “covered” pollution sources:</a:t>
            </a:r>
          </a:p>
        </p:txBody>
      </p:sp>
      <p:grpSp>
        <p:nvGrpSpPr>
          <p:cNvPr id="534" name="Shape 534"/>
          <p:cNvGrpSpPr/>
          <p:nvPr/>
        </p:nvGrpSpPr>
        <p:grpSpPr>
          <a:xfrm>
            <a:off x="974724" y="4343399"/>
            <a:ext cx="6797675" cy="711200"/>
            <a:chOff x="0" y="0"/>
            <a:chExt cx="2147483647" cy="2147483647"/>
          </a:xfrm>
        </p:grpSpPr>
        <p:pic>
          <p:nvPicPr>
            <p:cNvPr id="535" name="Shape 535" descr="exxon-mobil_Logo.jp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0" y="114924987"/>
              <a:ext cx="269889736" cy="19537166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6" name="Shape 536" descr="peabody.jp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14181704" y="123198735"/>
              <a:ext cx="268640356" cy="10260466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7" name="Shape 537" descr="aep.jpg"/>
            <p:cNvPicPr preferRelativeResize="0"/>
            <p:nvPr/>
          </p:nvPicPr>
          <p:blipFill rotWithShape="1">
            <a:blip r:embed="rId7">
              <a:alphaModFix/>
            </a:blip>
            <a:srcRect l="23332" r="2798" b="-65647"/>
            <a:stretch/>
          </p:blipFill>
          <p:spPr>
            <a:xfrm>
              <a:off x="627113989" y="0"/>
              <a:ext cx="268640356" cy="21474836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8" name="Shape 538" descr="rio tinto.gif"/>
            <p:cNvPicPr preferRelativeResize="0"/>
            <p:nvPr/>
          </p:nvPicPr>
          <p:blipFill rotWithShape="1">
            <a:blip r:embed="rId8">
              <a:alphaModFix/>
            </a:blip>
            <a:srcRect l="8518" t="13635" r="8516" b="43938"/>
            <a:stretch/>
          </p:blipFill>
          <p:spPr>
            <a:xfrm>
              <a:off x="1256830034" y="0"/>
              <a:ext cx="268640356" cy="128255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9" name="Shape 539" descr="alcoa.jpg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878843290" y="93414458"/>
              <a:ext cx="268640356" cy="19752266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0" name="Shape 540" descr="dow_logo.gif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565910964" y="0"/>
              <a:ext cx="268640356" cy="12444605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1" name="Shape 541" descr="El paso.jpg"/>
            <p:cNvPicPr preferRelativeResize="0"/>
            <p:nvPr/>
          </p:nvPicPr>
          <p:blipFill rotWithShape="1">
            <a:blip r:embed="rId11">
              <a:alphaModFix/>
            </a:blip>
            <a:srcRect l="31683" t="63415" r="28711" b="12193"/>
            <a:stretch/>
          </p:blipFill>
          <p:spPr>
            <a:xfrm>
              <a:off x="940046314" y="0"/>
              <a:ext cx="268640356" cy="1282557599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Shape 546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8991600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Though sales of coal, oil, and gas should decline as carbon prices rise,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economists say </a:t>
            </a: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less than 20%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permits should be given for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compensate those firms for additional profits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might have had otherwise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547" name="Shape 54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8" name="Shape 548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Shape 54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4268787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Shape 55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Shape 55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Shape 55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270375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554" name="Shape 554"/>
          <p:cNvSpPr/>
          <p:nvPr/>
        </p:nvSpPr>
        <p:spPr>
          <a:xfrm rot="-5400000" flipH="1">
            <a:off x="4724399" y="609600"/>
            <a:ext cx="381000" cy="6019799"/>
          </a:xfrm>
          <a:prstGeom prst="leftBrace">
            <a:avLst>
              <a:gd name="adj1" fmla="val 114"/>
              <a:gd name="adj2" fmla="val 10849"/>
            </a:avLst>
          </a:prstGeom>
          <a:noFill/>
          <a:ln w="381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Shape 555"/>
          <p:cNvSpPr txBox="1"/>
          <p:nvPr/>
        </p:nvSpPr>
        <p:spPr>
          <a:xfrm>
            <a:off x="3770312" y="2847975"/>
            <a:ext cx="2308225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Permits auctioned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“covered” companies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304800" y="2565400"/>
            <a:ext cx="2125662" cy="825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permits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allocated to fossil fuel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companies</a:t>
            </a:r>
          </a:p>
        </p:txBody>
      </p:sp>
      <p:sp>
        <p:nvSpPr>
          <p:cNvPr id="557" name="Shape 557"/>
          <p:cNvSpPr/>
          <p:nvPr/>
        </p:nvSpPr>
        <p:spPr>
          <a:xfrm rot="-5400000" flipH="1">
            <a:off x="1181099" y="3162300"/>
            <a:ext cx="381000" cy="914400"/>
          </a:xfrm>
          <a:prstGeom prst="leftBrace">
            <a:avLst>
              <a:gd name="adj1" fmla="val 750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Shape 558"/>
          <p:cNvSpPr txBox="1"/>
          <p:nvPr/>
        </p:nvSpPr>
        <p:spPr>
          <a:xfrm>
            <a:off x="20097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59" name="Shape 559"/>
          <p:cNvSpPr txBox="1"/>
          <p:nvPr/>
        </p:nvSpPr>
        <p:spPr>
          <a:xfrm>
            <a:off x="2971800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60" name="Shape 560"/>
          <p:cNvSpPr txBox="1"/>
          <p:nvPr/>
        </p:nvSpPr>
        <p:spPr>
          <a:xfrm>
            <a:off x="39909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61" name="Shape 561"/>
          <p:cNvSpPr txBox="1"/>
          <p:nvPr/>
        </p:nvSpPr>
        <p:spPr>
          <a:xfrm>
            <a:off x="49815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62" name="Shape 562"/>
          <p:cNvSpPr txBox="1"/>
          <p:nvPr/>
        </p:nvSpPr>
        <p:spPr>
          <a:xfrm>
            <a:off x="6019800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63" name="Shape 563"/>
          <p:cNvSpPr txBox="1"/>
          <p:nvPr/>
        </p:nvSpPr>
        <p:spPr>
          <a:xfrm>
            <a:off x="69627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64" name="Shape 564"/>
          <p:cNvSpPr txBox="1"/>
          <p:nvPr/>
        </p:nvSpPr>
        <p:spPr>
          <a:xfrm>
            <a:off x="1125537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76200" y="3743325"/>
            <a:ext cx="881062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BUY:</a:t>
            </a:r>
          </a:p>
        </p:txBody>
      </p:sp>
      <p:sp>
        <p:nvSpPr>
          <p:cNvPr id="566" name="Shape 56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Auctioning Permits vs Allocating for Free</a:t>
            </a:r>
          </a:p>
        </p:txBody>
      </p:sp>
      <p:sp>
        <p:nvSpPr>
          <p:cNvPr id="567" name="Shape 567"/>
          <p:cNvSpPr txBox="1"/>
          <p:nvPr/>
        </p:nvSpPr>
        <p:spPr>
          <a:xfrm>
            <a:off x="457200" y="6400800"/>
            <a:ext cx="7315200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Reference:  Lawrence Goulder, Congressional Budget Office Conference on Climate Change, 2007.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Shape 572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8991600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contrast, the Lieberman-Warner bill for U.S. climate policy   proposes giving away </a:t>
            </a:r>
            <a:r>
              <a:rPr lang="en-US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than half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permits.*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Those companies start out each round “sitting down” at no cost.</a:t>
            </a:r>
          </a:p>
        </p:txBody>
      </p:sp>
      <p:pic>
        <p:nvPicPr>
          <p:cNvPr id="573" name="Shape 57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Shape 57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Shape 57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4268787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Shape 57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Shape 57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Shape 578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79" name="Shape 57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270375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580" name="Shape 580"/>
          <p:cNvSpPr/>
          <p:nvPr/>
        </p:nvSpPr>
        <p:spPr>
          <a:xfrm rot="-5400000" flipH="1">
            <a:off x="6591300" y="2705099"/>
            <a:ext cx="381000" cy="1828800"/>
          </a:xfrm>
          <a:prstGeom prst="leftBrace">
            <a:avLst>
              <a:gd name="adj1" fmla="val 375"/>
              <a:gd name="adj2" fmla="val 10849"/>
            </a:avLst>
          </a:prstGeom>
          <a:noFill/>
          <a:ln w="381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Shape 581"/>
          <p:cNvSpPr/>
          <p:nvPr/>
        </p:nvSpPr>
        <p:spPr>
          <a:xfrm rot="-5400000" flipH="1">
            <a:off x="3162299" y="1181100"/>
            <a:ext cx="381000" cy="4876799"/>
          </a:xfrm>
          <a:prstGeom prst="leftBrace">
            <a:avLst>
              <a:gd name="adj1" fmla="val 141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21336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583" name="Shape 583"/>
          <p:cNvSpPr txBox="1"/>
          <p:nvPr/>
        </p:nvSpPr>
        <p:spPr>
          <a:xfrm>
            <a:off x="3095625" y="3733800"/>
            <a:ext cx="54927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584" name="Shape 584"/>
          <p:cNvSpPr txBox="1"/>
          <p:nvPr/>
        </p:nvSpPr>
        <p:spPr>
          <a:xfrm>
            <a:off x="41148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585" name="Shape 585"/>
          <p:cNvSpPr txBox="1"/>
          <p:nvPr/>
        </p:nvSpPr>
        <p:spPr>
          <a:xfrm>
            <a:off x="51054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586" name="Shape 586"/>
          <p:cNvSpPr txBox="1"/>
          <p:nvPr/>
        </p:nvSpPr>
        <p:spPr>
          <a:xfrm>
            <a:off x="6019800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87" name="Shape 587"/>
          <p:cNvSpPr txBox="1"/>
          <p:nvPr/>
        </p:nvSpPr>
        <p:spPr>
          <a:xfrm>
            <a:off x="69627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1125537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76200" y="3743325"/>
            <a:ext cx="93027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BUY:</a:t>
            </a:r>
          </a:p>
        </p:txBody>
      </p:sp>
      <p:sp>
        <p:nvSpPr>
          <p:cNvPr id="590" name="Shape 59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Auctioning Permits vs Allocating for Free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762000" y="6411912"/>
            <a:ext cx="726439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* Though portion would change over time, 1/4 are still free in 2050.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5651500" y="2847975"/>
            <a:ext cx="2251075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Auctioned permits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bought by corporations</a:t>
            </a:r>
          </a:p>
        </p:txBody>
      </p:sp>
      <p:sp>
        <p:nvSpPr>
          <p:cNvPr id="593" name="Shape 593"/>
          <p:cNvSpPr txBox="1"/>
          <p:nvPr/>
        </p:nvSpPr>
        <p:spPr>
          <a:xfrm>
            <a:off x="2127250" y="2847975"/>
            <a:ext cx="2397125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permits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allocated to corporations</a:t>
            </a:r>
          </a:p>
        </p:txBody>
      </p:sp>
      <p:pic>
        <p:nvPicPr>
          <p:cNvPr id="594" name="Shape 594" descr="calendar notebook.jpg"/>
          <p:cNvPicPr preferRelativeResize="0"/>
          <p:nvPr/>
        </p:nvPicPr>
        <p:blipFill rotWithShape="1">
          <a:blip r:embed="rId4">
            <a:alphaModFix/>
          </a:blip>
          <a:srcRect l="35704" r="38945" b="64210"/>
          <a:stretch/>
        </p:blipFill>
        <p:spPr>
          <a:xfrm>
            <a:off x="544512" y="2667000"/>
            <a:ext cx="1160462" cy="838199"/>
          </a:xfrm>
          <a:prstGeom prst="rect">
            <a:avLst/>
          </a:prstGeom>
          <a:noFill/>
          <a:ln>
            <a:noFill/>
          </a:ln>
        </p:spPr>
      </p:pic>
      <p:sp>
        <p:nvSpPr>
          <p:cNvPr id="595" name="Shape 595"/>
          <p:cNvSpPr txBox="1"/>
          <p:nvPr/>
        </p:nvSpPr>
        <p:spPr>
          <a:xfrm>
            <a:off x="609600" y="2941636"/>
            <a:ext cx="914400" cy="4873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2012</a:t>
            </a:r>
          </a:p>
        </p:txBody>
      </p:sp>
      <p:grpSp>
        <p:nvGrpSpPr>
          <p:cNvPr id="596" name="Shape 596"/>
          <p:cNvGrpSpPr/>
          <p:nvPr/>
        </p:nvGrpSpPr>
        <p:grpSpPr>
          <a:xfrm>
            <a:off x="974725" y="4241800"/>
            <a:ext cx="4829174" cy="1244600"/>
            <a:chOff x="974725" y="4241800"/>
            <a:chExt cx="4829174" cy="1244600"/>
          </a:xfrm>
        </p:grpSpPr>
        <p:pic>
          <p:nvPicPr>
            <p:cNvPr id="597" name="Shape 597" descr="C:\Users\Holmes Hummel\Desktop\Musical Chairs project\stick figure set.gif"/>
            <p:cNvPicPr preferRelativeResize="0"/>
            <p:nvPr/>
          </p:nvPicPr>
          <p:blipFill rotWithShape="1">
            <a:blip r:embed="rId5">
              <a:alphaModFix/>
            </a:blip>
            <a:srcRect l="4820" t="958" r="68273" b="65198"/>
            <a:stretch/>
          </p:blipFill>
          <p:spPr>
            <a:xfrm>
              <a:off x="1066800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8" name="Shape 598" descr="C:\Users\Holmes Hummel\Desktop\Musical Chairs project\stick figure set.gif"/>
            <p:cNvPicPr preferRelativeResize="0"/>
            <p:nvPr/>
          </p:nvPicPr>
          <p:blipFill rotWithShape="1">
            <a:blip r:embed="rId5">
              <a:alphaModFix/>
            </a:blip>
            <a:srcRect l="4820" t="958" r="68273" b="65198"/>
            <a:stretch/>
          </p:blipFill>
          <p:spPr>
            <a:xfrm>
              <a:off x="20732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9" name="Shape 599" descr="C:\Users\Holmes Hummel\Desktop\Musical Chairs project\stick figure set.gif"/>
            <p:cNvPicPr preferRelativeResize="0"/>
            <p:nvPr/>
          </p:nvPicPr>
          <p:blipFill rotWithShape="1">
            <a:blip r:embed="rId5">
              <a:alphaModFix/>
            </a:blip>
            <a:srcRect l="4820" t="958" r="68273" b="65198"/>
            <a:stretch/>
          </p:blipFill>
          <p:spPr>
            <a:xfrm>
              <a:off x="30638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0" name="Shape 600" descr="C:\Users\Holmes Hummel\Desktop\Musical Chairs project\stick figure set.gif"/>
            <p:cNvPicPr preferRelativeResize="0"/>
            <p:nvPr/>
          </p:nvPicPr>
          <p:blipFill rotWithShape="1">
            <a:blip r:embed="rId5">
              <a:alphaModFix/>
            </a:blip>
            <a:srcRect l="4820" t="958" r="68273" b="65198"/>
            <a:stretch/>
          </p:blipFill>
          <p:spPr>
            <a:xfrm>
              <a:off x="40544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1" name="Shape 601" descr="C:\Users\Holmes Hummel\Desktop\Musical Chairs project\stick figure set.gif"/>
            <p:cNvPicPr preferRelativeResize="0"/>
            <p:nvPr/>
          </p:nvPicPr>
          <p:blipFill rotWithShape="1">
            <a:blip r:embed="rId5">
              <a:alphaModFix/>
            </a:blip>
            <a:srcRect l="4820" t="958" r="68273" b="65198"/>
            <a:stretch/>
          </p:blipFill>
          <p:spPr>
            <a:xfrm>
              <a:off x="50450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2" name="Shape 602" descr="exxon-mobil_Logo.jp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74725" y="4813300"/>
              <a:ext cx="854074" cy="64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3" name="Shape 603" descr="peabody.jp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968500" y="4814887"/>
              <a:ext cx="850899" cy="3413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4" name="Shape 604" descr="aep.jpg"/>
            <p:cNvPicPr preferRelativeResize="0"/>
            <p:nvPr/>
          </p:nvPicPr>
          <p:blipFill rotWithShape="1">
            <a:blip r:embed="rId8">
              <a:alphaModFix/>
            </a:blip>
            <a:srcRect l="23332" r="2798" b="-65647"/>
            <a:stretch/>
          </p:blipFill>
          <p:spPr>
            <a:xfrm>
              <a:off x="2959100" y="4775200"/>
              <a:ext cx="850899" cy="71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5" name="Shape 605" descr="rio tinto.gif"/>
            <p:cNvPicPr preferRelativeResize="0"/>
            <p:nvPr/>
          </p:nvPicPr>
          <p:blipFill rotWithShape="1">
            <a:blip r:embed="rId9">
              <a:alphaModFix/>
            </a:blip>
            <a:srcRect l="8518" t="13635" r="8516" b="43938"/>
            <a:stretch/>
          </p:blipFill>
          <p:spPr>
            <a:xfrm>
              <a:off x="4953000" y="4775200"/>
              <a:ext cx="850899" cy="423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6" name="Shape 606" descr="El paso.jpg"/>
            <p:cNvPicPr preferRelativeResize="0"/>
            <p:nvPr/>
          </p:nvPicPr>
          <p:blipFill rotWithShape="1">
            <a:blip r:embed="rId10">
              <a:alphaModFix/>
            </a:blip>
            <a:srcRect l="31683" t="63415" r="28711" b="12193"/>
            <a:stretch/>
          </p:blipFill>
          <p:spPr>
            <a:xfrm>
              <a:off x="3949700" y="4775200"/>
              <a:ext cx="850899" cy="4238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body" idx="1"/>
          </p:nvPr>
        </p:nvSpPr>
        <p:spPr>
          <a:xfrm>
            <a:off x="152400" y="1112837"/>
            <a:ext cx="8991600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this a cause for concern?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Unfair competition: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New players entering the market with innovative ideas have difficulty competing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against pre-existing polluters who get free permits as a subsidy to diminish their political opposition.</a:t>
            </a:r>
          </a:p>
        </p:txBody>
      </p:sp>
      <p:sp>
        <p:nvSpPr>
          <p:cNvPr id="613" name="Shape 61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Auctioning Permits vs Allocating for Free</a:t>
            </a:r>
          </a:p>
        </p:txBody>
      </p:sp>
      <p:pic>
        <p:nvPicPr>
          <p:cNvPr id="614" name="Shape 61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" name="Shape 61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Shape 61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4268787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Shape 61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Shape 618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Shape 61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Shape 62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270375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621" name="Shape 621"/>
          <p:cNvSpPr/>
          <p:nvPr/>
        </p:nvSpPr>
        <p:spPr>
          <a:xfrm rot="-5400000" flipH="1">
            <a:off x="6591300" y="2705099"/>
            <a:ext cx="381000" cy="1828800"/>
          </a:xfrm>
          <a:prstGeom prst="leftBrace">
            <a:avLst>
              <a:gd name="adj1" fmla="val 375"/>
              <a:gd name="adj2" fmla="val 10849"/>
            </a:avLst>
          </a:prstGeom>
          <a:noFill/>
          <a:ln w="381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Shape 622"/>
          <p:cNvSpPr/>
          <p:nvPr/>
        </p:nvSpPr>
        <p:spPr>
          <a:xfrm rot="-5400000" flipH="1">
            <a:off x="3162299" y="1181100"/>
            <a:ext cx="381000" cy="4876799"/>
          </a:xfrm>
          <a:prstGeom prst="leftBrace">
            <a:avLst>
              <a:gd name="adj1" fmla="val 141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Shape 623"/>
          <p:cNvSpPr txBox="1"/>
          <p:nvPr/>
        </p:nvSpPr>
        <p:spPr>
          <a:xfrm>
            <a:off x="21336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3095625" y="3733800"/>
            <a:ext cx="54927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41148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51054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27" name="Shape 627"/>
          <p:cNvSpPr txBox="1"/>
          <p:nvPr/>
        </p:nvSpPr>
        <p:spPr>
          <a:xfrm>
            <a:off x="6019800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628" name="Shape 628"/>
          <p:cNvSpPr txBox="1"/>
          <p:nvPr/>
        </p:nvSpPr>
        <p:spPr>
          <a:xfrm>
            <a:off x="69627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1125537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30" name="Shape 630"/>
          <p:cNvSpPr txBox="1"/>
          <p:nvPr/>
        </p:nvSpPr>
        <p:spPr>
          <a:xfrm>
            <a:off x="76200" y="3743325"/>
            <a:ext cx="93027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BUY: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5868987" y="3092450"/>
            <a:ext cx="1866900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Auctioned permits 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2697161" y="3073400"/>
            <a:ext cx="1325562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permits</a:t>
            </a:r>
          </a:p>
        </p:txBody>
      </p:sp>
      <p:pic>
        <p:nvPicPr>
          <p:cNvPr id="633" name="Shape 633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066800" y="4241800"/>
            <a:ext cx="669925" cy="111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4" name="Shape 634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073275" y="4241800"/>
            <a:ext cx="669925" cy="111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5" name="Shape 635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063875" y="4241800"/>
            <a:ext cx="669925" cy="111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6" name="Shape 63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054475" y="4241800"/>
            <a:ext cx="669925" cy="111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7" name="Shape 63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045075" y="4241800"/>
            <a:ext cx="669925" cy="111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8" name="Shape 638" descr="stick figure set.gif"/>
          <p:cNvPicPr preferRelativeResize="0"/>
          <p:nvPr/>
        </p:nvPicPr>
        <p:blipFill rotWithShape="1">
          <a:blip r:embed="rId4">
            <a:alphaModFix/>
          </a:blip>
          <a:srcRect l="48715" t="66328" r="33465"/>
          <a:stretch/>
        </p:blipFill>
        <p:spPr>
          <a:xfrm>
            <a:off x="8029575" y="5181600"/>
            <a:ext cx="504824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9" name="Shape 639" descr="exxon-mobil_Logo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4725" y="4813300"/>
            <a:ext cx="854074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0" name="Shape 640" descr="peabody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68500" y="4814887"/>
            <a:ext cx="850899" cy="34131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1" name="Shape 641" descr="aep.jpg"/>
          <p:cNvPicPr preferRelativeResize="0"/>
          <p:nvPr/>
        </p:nvPicPr>
        <p:blipFill rotWithShape="1">
          <a:blip r:embed="rId7">
            <a:alphaModFix/>
          </a:blip>
          <a:srcRect l="23332" r="2798" b="-65647"/>
          <a:stretch/>
        </p:blipFill>
        <p:spPr>
          <a:xfrm>
            <a:off x="2959100" y="4775200"/>
            <a:ext cx="850899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2" name="Shape 642" descr="rio tinto.gif"/>
          <p:cNvPicPr preferRelativeResize="0"/>
          <p:nvPr/>
        </p:nvPicPr>
        <p:blipFill rotWithShape="1">
          <a:blip r:embed="rId8">
            <a:alphaModFix/>
          </a:blip>
          <a:srcRect l="8518" t="13635" r="8516" b="43938"/>
          <a:stretch/>
        </p:blipFill>
        <p:spPr>
          <a:xfrm>
            <a:off x="4953000" y="4775200"/>
            <a:ext cx="850899" cy="423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3" name="Shape 643" descr="El paso.jpg"/>
          <p:cNvPicPr preferRelativeResize="0"/>
          <p:nvPr/>
        </p:nvPicPr>
        <p:blipFill rotWithShape="1">
          <a:blip r:embed="rId9">
            <a:alphaModFix/>
          </a:blip>
          <a:srcRect l="31683" t="63415" r="28711" b="12193"/>
          <a:stretch/>
        </p:blipFill>
        <p:spPr>
          <a:xfrm>
            <a:off x="3949700" y="4775200"/>
            <a:ext cx="850899" cy="423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Shape 6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Auctioning Permits vs Allocating for Free</a:t>
            </a:r>
          </a:p>
        </p:txBody>
      </p:sp>
      <p:pic>
        <p:nvPicPr>
          <p:cNvPr id="649" name="Shape 64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0" name="Shape 65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1" name="Shape 65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4268787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2" name="Shape 65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3" name="Shape 65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4" name="Shape 65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5" name="Shape 65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270375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656" name="Shape 656"/>
          <p:cNvSpPr/>
          <p:nvPr/>
        </p:nvSpPr>
        <p:spPr>
          <a:xfrm rot="-5400000" flipH="1">
            <a:off x="6591300" y="2705099"/>
            <a:ext cx="381000" cy="1828800"/>
          </a:xfrm>
          <a:prstGeom prst="leftBrace">
            <a:avLst>
              <a:gd name="adj1" fmla="val 375"/>
              <a:gd name="adj2" fmla="val 10849"/>
            </a:avLst>
          </a:prstGeom>
          <a:noFill/>
          <a:ln w="381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Shape 657"/>
          <p:cNvSpPr/>
          <p:nvPr/>
        </p:nvSpPr>
        <p:spPr>
          <a:xfrm rot="-5400000" flipH="1">
            <a:off x="3162299" y="1181100"/>
            <a:ext cx="381000" cy="4876799"/>
          </a:xfrm>
          <a:prstGeom prst="leftBrace">
            <a:avLst>
              <a:gd name="adj1" fmla="val 141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Shape 658"/>
          <p:cNvSpPr txBox="1"/>
          <p:nvPr/>
        </p:nvSpPr>
        <p:spPr>
          <a:xfrm>
            <a:off x="21336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59" name="Shape 659"/>
          <p:cNvSpPr txBox="1"/>
          <p:nvPr/>
        </p:nvSpPr>
        <p:spPr>
          <a:xfrm>
            <a:off x="3095625" y="3733800"/>
            <a:ext cx="54927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60" name="Shape 660"/>
          <p:cNvSpPr txBox="1"/>
          <p:nvPr/>
        </p:nvSpPr>
        <p:spPr>
          <a:xfrm>
            <a:off x="41148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61" name="Shape 661"/>
          <p:cNvSpPr txBox="1"/>
          <p:nvPr/>
        </p:nvSpPr>
        <p:spPr>
          <a:xfrm>
            <a:off x="51054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62" name="Shape 662"/>
          <p:cNvSpPr txBox="1"/>
          <p:nvPr/>
        </p:nvSpPr>
        <p:spPr>
          <a:xfrm>
            <a:off x="6019800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663" name="Shape 663"/>
          <p:cNvSpPr txBox="1"/>
          <p:nvPr/>
        </p:nvSpPr>
        <p:spPr>
          <a:xfrm>
            <a:off x="69627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664" name="Shape 664"/>
          <p:cNvSpPr txBox="1"/>
          <p:nvPr/>
        </p:nvSpPr>
        <p:spPr>
          <a:xfrm>
            <a:off x="1125537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65" name="Shape 665"/>
          <p:cNvSpPr txBox="1"/>
          <p:nvPr/>
        </p:nvSpPr>
        <p:spPr>
          <a:xfrm>
            <a:off x="76200" y="3743325"/>
            <a:ext cx="93027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BUY:</a:t>
            </a:r>
          </a:p>
        </p:txBody>
      </p:sp>
      <p:sp>
        <p:nvSpPr>
          <p:cNvPr id="666" name="Shape 666"/>
          <p:cNvSpPr txBox="1"/>
          <p:nvPr/>
        </p:nvSpPr>
        <p:spPr>
          <a:xfrm>
            <a:off x="5868987" y="3092450"/>
            <a:ext cx="1866900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Auctioned permits </a:t>
            </a:r>
          </a:p>
        </p:txBody>
      </p:sp>
      <p:sp>
        <p:nvSpPr>
          <p:cNvPr id="667" name="Shape 667"/>
          <p:cNvSpPr txBox="1"/>
          <p:nvPr/>
        </p:nvSpPr>
        <p:spPr>
          <a:xfrm>
            <a:off x="2697161" y="3073400"/>
            <a:ext cx="1325562" cy="3365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 permits</a:t>
            </a:r>
          </a:p>
        </p:txBody>
      </p:sp>
      <p:sp>
        <p:nvSpPr>
          <p:cNvPr id="668" name="Shape 668"/>
          <p:cNvSpPr txBox="1"/>
          <p:nvPr/>
        </p:nvSpPr>
        <p:spPr>
          <a:xfrm>
            <a:off x="152400" y="1112837"/>
            <a:ext cx="8991600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this a cause for concern?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Unearned windfall profits: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In a carbon market, firms that buy permits in an auction will try to pass costs to customers, and others receiving a permit for free can sell their permits at that same price.</a:t>
            </a:r>
          </a:p>
        </p:txBody>
      </p:sp>
      <p:grpSp>
        <p:nvGrpSpPr>
          <p:cNvPr id="669" name="Shape 669"/>
          <p:cNvGrpSpPr/>
          <p:nvPr/>
        </p:nvGrpSpPr>
        <p:grpSpPr>
          <a:xfrm>
            <a:off x="974725" y="4241800"/>
            <a:ext cx="4829174" cy="1244600"/>
            <a:chOff x="974725" y="4241800"/>
            <a:chExt cx="4829174" cy="1244600"/>
          </a:xfrm>
        </p:grpSpPr>
        <p:pic>
          <p:nvPicPr>
            <p:cNvPr id="670" name="Shape 670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1066800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1" name="Shape 671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20732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2" name="Shape 672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30638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3" name="Shape 673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40544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4" name="Shape 674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50450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5" name="Shape 675" descr="exxon-mobil_Logo.jp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74725" y="4813300"/>
              <a:ext cx="854074" cy="64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6" name="Shape 676" descr="peabody.jp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968500" y="4814887"/>
              <a:ext cx="850899" cy="3413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7" name="Shape 677" descr="aep.jpg"/>
            <p:cNvPicPr preferRelativeResize="0"/>
            <p:nvPr/>
          </p:nvPicPr>
          <p:blipFill rotWithShape="1">
            <a:blip r:embed="rId7">
              <a:alphaModFix/>
            </a:blip>
            <a:srcRect l="23332" r="2798" b="-65647"/>
            <a:stretch/>
          </p:blipFill>
          <p:spPr>
            <a:xfrm>
              <a:off x="2959100" y="4775200"/>
              <a:ext cx="850899" cy="71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8" name="Shape 678" descr="rio tinto.gif"/>
            <p:cNvPicPr preferRelativeResize="0"/>
            <p:nvPr/>
          </p:nvPicPr>
          <p:blipFill rotWithShape="1">
            <a:blip r:embed="rId8">
              <a:alphaModFix/>
            </a:blip>
            <a:srcRect l="8518" t="13635" r="8516" b="43938"/>
            <a:stretch/>
          </p:blipFill>
          <p:spPr>
            <a:xfrm>
              <a:off x="4953000" y="4775200"/>
              <a:ext cx="850899" cy="423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9" name="Shape 679" descr="El paso.jpg"/>
            <p:cNvPicPr preferRelativeResize="0"/>
            <p:nvPr/>
          </p:nvPicPr>
          <p:blipFill rotWithShape="1">
            <a:blip r:embed="rId9">
              <a:alphaModFix/>
            </a:blip>
            <a:srcRect l="31683" t="63415" r="28711" b="12193"/>
            <a:stretch/>
          </p:blipFill>
          <p:spPr>
            <a:xfrm>
              <a:off x="3949700" y="4775200"/>
              <a:ext cx="850899" cy="4238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5" name="Shape 68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6" name="Shape 68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7" name="Shape 68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4268787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8" name="Shape 688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4267200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9" name="Shape 68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0" name="Shape 69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42656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1" name="Shape 69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4270375"/>
            <a:ext cx="1020762" cy="1449386"/>
          </a:xfrm>
          <a:prstGeom prst="rect">
            <a:avLst/>
          </a:prstGeom>
          <a:noFill/>
          <a:ln>
            <a:noFill/>
          </a:ln>
        </p:spPr>
      </p:pic>
      <p:sp>
        <p:nvSpPr>
          <p:cNvPr id="692" name="Shape 692"/>
          <p:cNvSpPr txBox="1"/>
          <p:nvPr/>
        </p:nvSpPr>
        <p:spPr>
          <a:xfrm>
            <a:off x="21336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93" name="Shape 693"/>
          <p:cNvSpPr txBox="1"/>
          <p:nvPr/>
        </p:nvSpPr>
        <p:spPr>
          <a:xfrm>
            <a:off x="3095625" y="3733800"/>
            <a:ext cx="54927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94" name="Shape 694"/>
          <p:cNvSpPr txBox="1"/>
          <p:nvPr/>
        </p:nvSpPr>
        <p:spPr>
          <a:xfrm>
            <a:off x="41148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95" name="Shape 695"/>
          <p:cNvSpPr txBox="1"/>
          <p:nvPr/>
        </p:nvSpPr>
        <p:spPr>
          <a:xfrm>
            <a:off x="5105400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96" name="Shape 696"/>
          <p:cNvSpPr txBox="1"/>
          <p:nvPr/>
        </p:nvSpPr>
        <p:spPr>
          <a:xfrm>
            <a:off x="6019800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697" name="Shape 697"/>
          <p:cNvSpPr txBox="1"/>
          <p:nvPr/>
        </p:nvSpPr>
        <p:spPr>
          <a:xfrm>
            <a:off x="6962775" y="37338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4F6228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1125537" y="3733800"/>
            <a:ext cx="550861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$0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76200" y="3743325"/>
            <a:ext cx="930275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BUY:</a:t>
            </a:r>
          </a:p>
        </p:txBody>
      </p:sp>
      <p:sp>
        <p:nvSpPr>
          <p:cNvPr id="700" name="Shape 700"/>
          <p:cNvSpPr txBox="1"/>
          <p:nvPr/>
        </p:nvSpPr>
        <p:spPr>
          <a:xfrm>
            <a:off x="76200" y="5715000"/>
            <a:ext cx="1063624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SELL: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x="2085975" y="57150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702" name="Shape 702"/>
          <p:cNvSpPr txBox="1"/>
          <p:nvPr/>
        </p:nvSpPr>
        <p:spPr>
          <a:xfrm>
            <a:off x="3048000" y="57150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703" name="Shape 703"/>
          <p:cNvSpPr txBox="1"/>
          <p:nvPr/>
        </p:nvSpPr>
        <p:spPr>
          <a:xfrm>
            <a:off x="4067175" y="57150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704" name="Shape 704"/>
          <p:cNvSpPr txBox="1"/>
          <p:nvPr/>
        </p:nvSpPr>
        <p:spPr>
          <a:xfrm>
            <a:off x="5057775" y="57150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705" name="Shape 705"/>
          <p:cNvSpPr txBox="1"/>
          <p:nvPr/>
        </p:nvSpPr>
        <p:spPr>
          <a:xfrm>
            <a:off x="6019800" y="57150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6962775" y="5715000"/>
            <a:ext cx="7334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1079500" y="5715000"/>
            <a:ext cx="731837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ct val="25000"/>
              <a:buFont typeface="Calibri"/>
              <a:buNone/>
            </a:pPr>
            <a:r>
              <a:rPr lang="en-US" sz="2800" b="0" i="0" u="none" strike="noStrike" cap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$20</a:t>
            </a:r>
          </a:p>
        </p:txBody>
      </p:sp>
      <p:sp>
        <p:nvSpPr>
          <p:cNvPr id="708" name="Shape 708"/>
          <p:cNvSpPr txBox="1"/>
          <p:nvPr/>
        </p:nvSpPr>
        <p:spPr>
          <a:xfrm>
            <a:off x="1974850" y="6457950"/>
            <a:ext cx="3228975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alibri"/>
              <a:buNone/>
            </a:pPr>
            <a:r>
              <a:rPr lang="en-US" sz="20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Unearned windfall profits</a:t>
            </a:r>
          </a:p>
        </p:txBody>
      </p:sp>
      <p:sp>
        <p:nvSpPr>
          <p:cNvPr id="709" name="Shape 709"/>
          <p:cNvSpPr txBox="1"/>
          <p:nvPr/>
        </p:nvSpPr>
        <p:spPr>
          <a:xfrm>
            <a:off x="5978525" y="6457950"/>
            <a:ext cx="2886074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Cost passed to consumers</a:t>
            </a:r>
          </a:p>
        </p:txBody>
      </p:sp>
      <p:sp>
        <p:nvSpPr>
          <p:cNvPr id="710" name="Shape 710"/>
          <p:cNvSpPr/>
          <p:nvPr/>
        </p:nvSpPr>
        <p:spPr>
          <a:xfrm rot="-5400000">
            <a:off x="6781800" y="5410199"/>
            <a:ext cx="304799" cy="1828800"/>
          </a:xfrm>
          <a:prstGeom prst="leftBrace">
            <a:avLst>
              <a:gd name="adj1" fmla="val 300"/>
              <a:gd name="adj2" fmla="val 50000"/>
            </a:avLst>
          </a:prstGeom>
          <a:noFill/>
          <a:ln w="38100" cap="flat" cmpd="sng">
            <a:solidFill>
              <a:srgbClr val="4F622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Shape 711"/>
          <p:cNvSpPr/>
          <p:nvPr/>
        </p:nvSpPr>
        <p:spPr>
          <a:xfrm rot="-5400000">
            <a:off x="3314700" y="3848099"/>
            <a:ext cx="304799" cy="4953000"/>
          </a:xfrm>
          <a:prstGeom prst="leftBrace">
            <a:avLst>
              <a:gd name="adj1" fmla="val 111"/>
              <a:gd name="adj2" fmla="val 50000"/>
            </a:avLst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Auctioning Permits vs Allocating for Free</a:t>
            </a:r>
          </a:p>
        </p:txBody>
      </p:sp>
      <p:sp>
        <p:nvSpPr>
          <p:cNvPr id="713" name="Shape 713"/>
          <p:cNvSpPr txBox="1"/>
          <p:nvPr/>
        </p:nvSpPr>
        <p:spPr>
          <a:xfrm>
            <a:off x="152400" y="1112837"/>
            <a:ext cx="8991600" cy="4906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this a cause for concern?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Unearned windfall profits: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In a carbon market, firms that buy permits in an auction will try to pass costs to customers, and others receiving a permit for free can sell their permits at that same price.</a:t>
            </a:r>
          </a:p>
        </p:txBody>
      </p:sp>
      <p:grpSp>
        <p:nvGrpSpPr>
          <p:cNvPr id="714" name="Shape 714"/>
          <p:cNvGrpSpPr/>
          <p:nvPr/>
        </p:nvGrpSpPr>
        <p:grpSpPr>
          <a:xfrm>
            <a:off x="974725" y="4241800"/>
            <a:ext cx="4829174" cy="1244600"/>
            <a:chOff x="974725" y="4241800"/>
            <a:chExt cx="4829174" cy="1244600"/>
          </a:xfrm>
        </p:grpSpPr>
        <p:pic>
          <p:nvPicPr>
            <p:cNvPr id="715" name="Shape 715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1066800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6" name="Shape 716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20732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7" name="Shape 717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30638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8" name="Shape 718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40544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9" name="Shape 719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5045075" y="4241800"/>
              <a:ext cx="669925" cy="1117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0" name="Shape 720" descr="exxon-mobil_Logo.jp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74725" y="4813300"/>
              <a:ext cx="854074" cy="64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1" name="Shape 721" descr="peabody.jp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968500" y="4814887"/>
              <a:ext cx="850899" cy="3413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2" name="Shape 722" descr="aep.jpg"/>
            <p:cNvPicPr preferRelativeResize="0"/>
            <p:nvPr/>
          </p:nvPicPr>
          <p:blipFill rotWithShape="1">
            <a:blip r:embed="rId7">
              <a:alphaModFix/>
            </a:blip>
            <a:srcRect l="23332" r="2798" b="-65647"/>
            <a:stretch/>
          </p:blipFill>
          <p:spPr>
            <a:xfrm>
              <a:off x="2959100" y="4775200"/>
              <a:ext cx="850899" cy="711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3" name="Shape 723" descr="rio tinto.gif"/>
            <p:cNvPicPr preferRelativeResize="0"/>
            <p:nvPr/>
          </p:nvPicPr>
          <p:blipFill rotWithShape="1">
            <a:blip r:embed="rId8">
              <a:alphaModFix/>
            </a:blip>
            <a:srcRect l="8518" t="13635" r="8516" b="43938"/>
            <a:stretch/>
          </p:blipFill>
          <p:spPr>
            <a:xfrm>
              <a:off x="4953000" y="4775200"/>
              <a:ext cx="850899" cy="42386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4" name="Shape 724" descr="El paso.jpg"/>
            <p:cNvPicPr preferRelativeResize="0"/>
            <p:nvPr/>
          </p:nvPicPr>
          <p:blipFill rotWithShape="1">
            <a:blip r:embed="rId9">
              <a:alphaModFix/>
            </a:blip>
            <a:srcRect l="31683" t="63415" r="28711" b="12193"/>
            <a:stretch/>
          </p:blipFill>
          <p:spPr>
            <a:xfrm>
              <a:off x="3949700" y="4775200"/>
              <a:ext cx="850899" cy="4238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 txBox="1"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Shape 730"/>
          <p:cNvSpPr txBox="1"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Spending</a:t>
            </a:r>
          </a:p>
        </p:txBody>
      </p:sp>
      <p:sp>
        <p:nvSpPr>
          <p:cNvPr id="731" name="Shape 731"/>
          <p:cNvSpPr txBox="1">
            <a:spLocks noGrp="1"/>
          </p:cNvSpPr>
          <p:nvPr>
            <p:ph type="body" idx="4294967295"/>
          </p:nvPr>
        </p:nvSpPr>
        <p:spPr>
          <a:xfrm>
            <a:off x="381000" y="2057400"/>
            <a:ext cx="86868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/>
              <a:buChar char="•"/>
            </a:pPr>
            <a:r>
              <a:rPr lang="en-US" sz="21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Tax credits and Incentives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support for efficiency and zero carbon energy sources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2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/>
              <a:buChar char="•"/>
            </a:pPr>
            <a:r>
              <a:rPr lang="en-US" sz="21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Research &amp; Development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on the scale of a New Apollo Project or a Manhattan Project for zero carbon energy sources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2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/>
              <a:buChar char="•"/>
            </a:pPr>
            <a:r>
              <a:rPr lang="en-US" sz="21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Low-income Households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committing at least 15% of all revenues to neutralizing impact of higher prices on fossil fuels and other goods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2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/>
              <a:buChar char="•"/>
            </a:pPr>
            <a:r>
              <a:rPr lang="en-US" sz="21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Adaptation</a:t>
            </a: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helping vulnerable communities (1) avoid harm from climate change, and (2) recover from climate damages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20"/>
              </a:spcBef>
              <a:spcAft>
                <a:spcPts val="1800"/>
              </a:spcAft>
              <a:buClr>
                <a:srgbClr val="CC0000"/>
              </a:buClr>
              <a:buSzPct val="100000"/>
              <a:buFont typeface="Arial"/>
              <a:buChar char="•"/>
            </a:pPr>
            <a:r>
              <a:rPr lang="en-US" sz="2100" b="1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Green Collar Jobs</a:t>
            </a:r>
            <a:r>
              <a:rPr lang="en-US" sz="2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encouraging job development in the clean energy industry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2" name="Shape 732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  <p:sp>
        <p:nvSpPr>
          <p:cNvPr id="733" name="Shape 733"/>
          <p:cNvSpPr txBox="1"/>
          <p:nvPr/>
        </p:nvSpPr>
        <p:spPr>
          <a:xfrm>
            <a:off x="228600" y="1143000"/>
            <a:ext cx="86105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hundreds of billions of dollars being raised, expectations are high about who could benefit from climate policy – and how: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Climate Policy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88391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Policy makers have 2 main options for putting a cost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greenhouse gas pollution: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(1) a carbon tax or “pollution fee”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(2) creating a market for carbon emissions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to stabilize global warming, </a:t>
            </a: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fossil fuel prices would rise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</a:t>
            </a:r>
            <a:r>
              <a:rPr lang="en-US" sz="20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either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policy.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Americans appear to have little appetite for a carbon tax.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there is also little understanding of the market-based alternative –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0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 carbon cap-and-trade program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2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would it work?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Shape 739"/>
          <p:cNvSpPr txBox="1"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Shape 74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Concerns about Equity</a:t>
            </a:r>
          </a:p>
        </p:txBody>
      </p:sp>
      <p:sp>
        <p:nvSpPr>
          <p:cNvPr id="741" name="Shape 741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unearned windfall profits would go to shareholders who are members of the top 10% most wealthy households in the U.S.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3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top 10% of U.S. households </a:t>
            </a:r>
            <a:r>
              <a:rPr lang="en-US" sz="22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en-US" sz="22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own 2/3 of the wealth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</a:p>
          <a:p>
            <a:pPr marL="6350" marR="0" lvl="0" indent="6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the top 1% own half of that!</a:t>
            </a:r>
          </a:p>
        </p:txBody>
      </p:sp>
      <p:pic>
        <p:nvPicPr>
          <p:cNvPr id="742" name="Shape 742" descr="percent dist b-w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2362200"/>
            <a:ext cx="3514724" cy="3067049"/>
          </a:xfrm>
          <a:prstGeom prst="rect">
            <a:avLst/>
          </a:prstGeom>
          <a:noFill/>
          <a:ln>
            <a:noFill/>
          </a:ln>
        </p:spPr>
      </p:pic>
      <p:sp>
        <p:nvSpPr>
          <p:cNvPr id="743" name="Shape 743"/>
          <p:cNvSpPr txBox="1"/>
          <p:nvPr/>
        </p:nvSpPr>
        <p:spPr>
          <a:xfrm>
            <a:off x="457200" y="6550025"/>
            <a:ext cx="7412037" cy="3079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14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References:  State of Working America, 2006; data from U.S. government agencies (Census, IRS, BLS)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Shape 749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6868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carbon tax and a cap-and-trade policy </a:t>
            </a:r>
          </a:p>
          <a:p>
            <a:pPr marL="6350" marR="0" lvl="0" indent="635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both would raise fossil fuel prices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6350" marR="0" lvl="0" indent="6350" algn="ctr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Prices of products and services that </a:t>
            </a:r>
            <a:r>
              <a:rPr lang="en-US" sz="2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fossil fuels would also rise.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would impose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hardship on low-income households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unless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climate policy specifically includes “carbon cost rebate” measures funded with revenues raised from either a tax or a permit auction.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0" name="Shape 75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Concerns about Equity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305799" cy="601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either a carbon tax or a carbon cap-and-trade policy,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wealthy people would be able to take advantage of their class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privilege to use more fossil fuels – both nationally and globally.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order to withstand popular opposition to higher fossil fuel prices,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climate policy must be </a:t>
            </a:r>
            <a:r>
              <a:rPr lang="en-US" sz="2100" b="0" i="1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widely regarded as fair</a:t>
            </a:r>
            <a:r>
              <a:rPr lang="en-US" sz="21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a</a:t>
            </a:r>
            <a:r>
              <a:rPr lang="en-US" sz="21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100" b="0" i="1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broad base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alibri"/>
              <a:buNone/>
            </a:pPr>
            <a:r>
              <a:rPr lang="en-US" sz="2100" b="0" i="1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of beneficiaries</a:t>
            </a:r>
            <a:r>
              <a:rPr lang="en-US" sz="21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pic>
        <p:nvPicPr>
          <p:cNvPr id="757" name="Shape 757" descr="yo amigo.jpg"/>
          <p:cNvPicPr preferRelativeResize="0"/>
          <p:nvPr/>
        </p:nvPicPr>
        <p:blipFill rotWithShape="1">
          <a:blip r:embed="rId3">
            <a:alphaModFix/>
          </a:blip>
          <a:srcRect r="1621"/>
          <a:stretch/>
        </p:blipFill>
        <p:spPr>
          <a:xfrm>
            <a:off x="2514600" y="2227261"/>
            <a:ext cx="4038599" cy="3335336"/>
          </a:xfrm>
          <a:prstGeom prst="rect">
            <a:avLst/>
          </a:prstGeom>
          <a:noFill/>
          <a:ln>
            <a:noFill/>
          </a:ln>
        </p:spPr>
      </p:pic>
      <p:sp>
        <p:nvSpPr>
          <p:cNvPr id="758" name="Shape 758"/>
          <p:cNvSpPr txBox="1"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Concerns about Equity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Shape 765"/>
          <p:cNvSpPr txBox="1"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6" name="Shape 766"/>
          <p:cNvSpPr txBox="1">
            <a:spLocks noGrp="1"/>
          </p:cNvSpPr>
          <p:nvPr>
            <p:ph type="body" idx="1"/>
          </p:nvPr>
        </p:nvSpPr>
        <p:spPr>
          <a:xfrm>
            <a:off x="533400" y="1371600"/>
            <a:ext cx="8381999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</a:t>
            </a:r>
            <a:r>
              <a:rPr lang="en-US" sz="20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ethical to privatize the sky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treat pollution as a commodity traded like private property?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it ethical to make a </a:t>
            </a:r>
            <a:r>
              <a:rPr lang="en-US" sz="20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profit from carbon trading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the </a:t>
            </a:r>
            <a:r>
              <a:rPr lang="en-US" sz="20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complexity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a cap-and-trade system rival our tax system, opening similar opportunities for loopholes and favored treatment?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 our </a:t>
            </a:r>
            <a:r>
              <a:rPr lang="en-US" sz="20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political institutions be reliable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manage this massive new market over decades under tremendous pressure?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000" b="0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And if federal climate policy is not forthcoming from Congress fast enough…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800"/>
              </a:spcBef>
              <a:spcAft>
                <a:spcPts val="24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local, state, corporate, and regional policies for energy, agriculture, science, taxes, and trade could be pursued to meet the challenge?</a:t>
            </a:r>
          </a:p>
        </p:txBody>
      </p:sp>
      <p:sp>
        <p:nvSpPr>
          <p:cNvPr id="767" name="Shape 7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36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Additional Questions to Consider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 txBox="1"/>
          <p:nvPr/>
        </p:nvSpPr>
        <p:spPr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Shape 77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For Further Reference</a:t>
            </a:r>
          </a:p>
        </p:txBody>
      </p:sp>
      <p:sp>
        <p:nvSpPr>
          <p:cNvPr id="774" name="Shape 774"/>
          <p:cNvSpPr txBox="1">
            <a:spLocks noGrp="1"/>
          </p:cNvSpPr>
          <p:nvPr>
            <p:ph type="body" idx="1"/>
          </p:nvPr>
        </p:nvSpPr>
        <p:spPr>
          <a:xfrm>
            <a:off x="304800" y="1524000"/>
            <a:ext cx="86868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following public interest organizations have a strong focus on climate policy design and development in the U.S.: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World Resources Institute	</a:t>
            </a:r>
            <a:r>
              <a:rPr lang="en-US" sz="2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www.wri.org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Pew Center on Global Climate Change	</a:t>
            </a:r>
            <a:r>
              <a:rPr lang="en-US" sz="2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www.pewclimate.org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 For the Future	</a:t>
            </a:r>
            <a:r>
              <a:rPr lang="en-US" sz="2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www.rff.org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2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Union of Concerned Scientists	</a:t>
            </a:r>
            <a:r>
              <a:rPr lang="en-US" sz="2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www.ucsusa.org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 on this illustrated introduction to cap-and-trade concepts is most welcome:  </a:t>
            </a:r>
            <a:r>
              <a:rPr lang="en-US" sz="2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hummelhh@mindspring.com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1640"/>
              </a:spcBef>
              <a:spcAft>
                <a:spcPts val="120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5" name="Shape 775"/>
          <p:cNvSpPr txBox="1"/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Cap-and-Trade Climate Policy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52400" y="1371600"/>
            <a:ext cx="89154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“Cap-and-trade” means a government authority establishes a </a:t>
            </a:r>
            <a:r>
              <a:rPr lang="en-US" sz="20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cap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limits the total amount of pollution allowed,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and then distributes permits for a “right to pollute” the global atmosphere,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which can be </a:t>
            </a:r>
            <a:r>
              <a:rPr lang="en-US" sz="20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traded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private property.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greenhouse gas emissions permitted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declines each year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  creating demand for a </a:t>
            </a:r>
            <a:r>
              <a:rPr lang="en-US" sz="2000" b="0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new commodity:  carbon permits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offered enough money (or faced with high enough costs),                polluters who own permits (or need permits) will reduce their emissions.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200"/>
              </a:spcBef>
              <a:spcAft>
                <a:spcPts val="240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trades establish a market price for greenhouse gas pollution.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295400" y="6019800"/>
            <a:ext cx="739616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400" b="1" i="1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 familiar game can help illustrate the concepts…</a:t>
            </a:r>
          </a:p>
        </p:txBody>
      </p:sp>
      <p:sp>
        <p:nvSpPr>
          <p:cNvPr id="118" name="Shape 118"/>
          <p:cNvSpPr/>
          <p:nvPr/>
        </p:nvSpPr>
        <p:spPr>
          <a:xfrm>
            <a:off x="685800" y="5257800"/>
            <a:ext cx="1371599" cy="457200"/>
          </a:xfrm>
          <a:prstGeom prst="wedgeRoundRectCallout">
            <a:avLst>
              <a:gd name="adj1" fmla="val -10425"/>
              <a:gd name="adj2" fmla="val 42450"/>
              <a:gd name="adj3" fmla="val 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Got it?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Musical Chairs:   A Helpful Analogy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533400" y="1447800"/>
            <a:ext cx="80771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350" marR="0" lvl="0" indent="6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chair represents the “right to pollute”: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one metric ton of carbon dioxide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 mtCO</a:t>
            </a:r>
            <a:r>
              <a:rPr lang="en-US" sz="2200" b="0" i="0" u="none" strike="noStrike" cap="none" baseline="-25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alibri"/>
              <a:buNone/>
            </a:pPr>
            <a:r>
              <a:rPr lang="en-US" sz="1600" b="0" i="0" u="none" strike="noStrike" cap="none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US" sz="1600" b="0" i="1" u="none" strike="noStrike" cap="none">
                <a:solidFill>
                  <a:srgbClr val="4D4D4D"/>
                </a:solidFill>
                <a:latin typeface="Calibri"/>
                <a:ea typeface="Calibri"/>
                <a:cs typeface="Calibri"/>
                <a:sym typeface="Calibri"/>
              </a:rPr>
              <a:t>or an equivalent amount of any other greenhouse gas</a:t>
            </a: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1" u="none" strike="noStrike" cap="none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1" u="none" strike="noStrike" cap="none">
              <a:solidFill>
                <a:srgbClr val="4D4D4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350" marR="0" lvl="0" indent="635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28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If you have a permit, you can have a chair.</a:t>
            </a:r>
          </a:p>
        </p:txBody>
      </p:sp>
      <p:pic>
        <p:nvPicPr>
          <p:cNvPr id="126" name="Shape 12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Musical chairs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</a:t>
            </a:r>
            <a:r>
              <a:rPr lang="en-US" sz="2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game, everyone has a seat –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because there are no limits on carbon emissions.</a:t>
            </a:r>
          </a:p>
        </p:txBody>
      </p:sp>
      <p:pic>
        <p:nvPicPr>
          <p:cNvPr id="139" name="Shape 139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4196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4102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6384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 descr="calendar notebook.jpg"/>
          <p:cNvPicPr preferRelativeResize="0"/>
          <p:nvPr/>
        </p:nvPicPr>
        <p:blipFill rotWithShape="1">
          <a:blip r:embed="rId5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/>
          <p:nvPr/>
        </p:nvSpPr>
        <p:spPr>
          <a:xfrm>
            <a:off x="685800" y="619125"/>
            <a:ext cx="11430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2008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93725" y="6324600"/>
            <a:ext cx="4164011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14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All stick figures by Tormod Lund, GraffleTopia.com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4061"/>
              </a:buClr>
              <a:buSzPct val="25000"/>
              <a:buFont typeface="Calibri"/>
              <a:buNone/>
            </a:pPr>
            <a:r>
              <a:rPr lang="en-US" sz="4000" b="0" i="0" u="none" strike="noStrike" cap="none">
                <a:solidFill>
                  <a:srgbClr val="254061"/>
                </a:solidFill>
                <a:latin typeface="Calibri"/>
                <a:ea typeface="Calibri"/>
                <a:cs typeface="Calibri"/>
                <a:sym typeface="Calibri"/>
              </a:rPr>
              <a:t>Musical chairs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the first year, a </a:t>
            </a:r>
            <a:r>
              <a:rPr lang="en-US" sz="22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imposed by limiting the amount of permits and making </a:t>
            </a:r>
            <a:r>
              <a:rPr lang="en-US" sz="2200" b="0" i="0" u="none" strike="noStrike" cap="none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players compete for the permits available</a:t>
            </a: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our analogy, one player doesn’t have a chair…</a:t>
            </a:r>
          </a:p>
        </p:txBody>
      </p:sp>
      <p:pic>
        <p:nvPicPr>
          <p:cNvPr id="160" name="Shape 160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5" name="Shape 165"/>
          <p:cNvGrpSpPr/>
          <p:nvPr/>
        </p:nvGrpSpPr>
        <p:grpSpPr>
          <a:xfrm>
            <a:off x="1431924" y="3505199"/>
            <a:ext cx="7102474" cy="2819400"/>
            <a:chOff x="0" y="0"/>
            <a:chExt cx="2147483647" cy="2147483647"/>
          </a:xfrm>
        </p:grpSpPr>
        <p:pic>
          <p:nvPicPr>
            <p:cNvPr id="166" name="Shape 166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0" y="0"/>
              <a:ext cx="304150057" cy="12768821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Shape 167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304150046" y="0"/>
              <a:ext cx="304150057" cy="12768821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Shape 168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603691778" y="0"/>
              <a:ext cx="304150057" cy="12768821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9" name="Shape 169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903233510" y="0"/>
              <a:ext cx="304150057" cy="12768821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Shape 170" descr="C:\Users\Holmes Hummel\Desktop\Musical Chairs project\stick figure set.gif"/>
            <p:cNvPicPr preferRelativeResize="0"/>
            <p:nvPr/>
          </p:nvPicPr>
          <p:blipFill rotWithShape="1">
            <a:blip r:embed="rId4">
              <a:alphaModFix/>
            </a:blip>
            <a:srcRect l="4820" t="958" r="68273" b="65198"/>
            <a:stretch/>
          </p:blipFill>
          <p:spPr>
            <a:xfrm>
              <a:off x="1202775241" y="0"/>
              <a:ext cx="304150057" cy="12768821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Shape 171" descr="stick figure set.gif"/>
            <p:cNvPicPr preferRelativeResize="0"/>
            <p:nvPr/>
          </p:nvPicPr>
          <p:blipFill rotWithShape="1">
            <a:blip r:embed="rId4">
              <a:alphaModFix/>
            </a:blip>
            <a:srcRect l="3363" t="66244" r="73318" b="1268"/>
            <a:stretch/>
          </p:blipFill>
          <p:spPr>
            <a:xfrm>
              <a:off x="1847941931" y="754521317"/>
              <a:ext cx="299541715" cy="139296232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2" name="Shape 17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00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3" name="Shape 173"/>
          <p:cNvGrpSpPr/>
          <p:nvPr/>
        </p:nvGrpSpPr>
        <p:grpSpPr>
          <a:xfrm>
            <a:off x="6477001" y="3809999"/>
            <a:ext cx="914400" cy="1523999"/>
            <a:chOff x="0" y="0"/>
            <a:chExt cx="1288489375" cy="2147483647"/>
          </a:xfrm>
        </p:grpSpPr>
        <p:cxnSp>
          <p:nvCxnSpPr>
            <p:cNvPr id="174" name="Shape 174"/>
            <p:cNvCxnSpPr/>
            <p:nvPr/>
          </p:nvCxnSpPr>
          <p:spPr>
            <a:xfrm rot="-5400000" flipH="1">
              <a:off x="-429497136" y="429497135"/>
              <a:ext cx="2147483647" cy="1288489375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5" name="Shape 175"/>
            <p:cNvCxnSpPr/>
            <p:nvPr/>
          </p:nvCxnSpPr>
          <p:spPr>
            <a:xfrm rot="5400000">
              <a:off x="-483184005" y="590558307"/>
              <a:ext cx="2147483647" cy="966367031"/>
            </a:xfrm>
            <a:prstGeom prst="straightConnector1">
              <a:avLst/>
            </a:prstGeom>
            <a:noFill/>
            <a:ln w="10160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pic>
        <p:nvPicPr>
          <p:cNvPr id="176" name="Shape 176" descr="calendar notebook.jpg"/>
          <p:cNvPicPr preferRelativeResize="0"/>
          <p:nvPr/>
        </p:nvPicPr>
        <p:blipFill rotWithShape="1">
          <a:blip r:embed="rId5">
            <a:alphaModFix/>
          </a:blip>
          <a:srcRect l="35704" r="38945" b="64210"/>
          <a:stretch/>
        </p:blipFill>
        <p:spPr>
          <a:xfrm>
            <a:off x="515937" y="228600"/>
            <a:ext cx="1476375" cy="1066799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685800" y="619125"/>
            <a:ext cx="11430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32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2009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Shape 18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1431925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4196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4102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 descr="stick figure set.gif"/>
          <p:cNvPicPr preferRelativeResize="0"/>
          <p:nvPr/>
        </p:nvPicPr>
        <p:blipFill rotWithShape="1">
          <a:blip r:embed="rId4">
            <a:alphaModFix/>
          </a:blip>
          <a:srcRect l="19731" t="25718" r="51570" b="33670"/>
          <a:stretch/>
        </p:blipFill>
        <p:spPr>
          <a:xfrm>
            <a:off x="7010400" y="3962400"/>
            <a:ext cx="1219199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/>
          <p:nvPr/>
        </p:nvSpPr>
        <p:spPr>
          <a:xfrm>
            <a:off x="4953000" y="1981200"/>
            <a:ext cx="3962399" cy="1066799"/>
          </a:xfrm>
          <a:prstGeom prst="wedgeRoundRectCallout">
            <a:avLst>
              <a:gd name="adj1" fmla="val 14196"/>
              <a:gd name="adj2" fmla="val 38458"/>
              <a:gd name="adj3" fmla="val 0"/>
            </a:avLst>
          </a:prstGeom>
          <a:solidFill>
            <a:srgbClr val="C00000"/>
          </a:solidFill>
          <a:ln w="2540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Would anyone be willing to </a:t>
            </a:r>
            <a:r>
              <a:rPr lang="en-US" sz="22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trade</a:t>
            </a: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their chair for </a:t>
            </a:r>
            <a:r>
              <a:rPr lang="en-US" sz="2200" b="0" i="0" u="sng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$30</a:t>
            </a: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6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24384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34290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44196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5410200" y="35052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7010400" y="3886200"/>
            <a:ext cx="381000" cy="685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7848600" y="3733800"/>
            <a:ext cx="457200" cy="76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" name="Shape 211" descr="stick figure set.gif"/>
          <p:cNvPicPr preferRelativeResize="0"/>
          <p:nvPr/>
        </p:nvPicPr>
        <p:blipFill rotWithShape="1">
          <a:blip r:embed="rId4">
            <a:alphaModFix/>
          </a:blip>
          <a:srcRect l="48428" t="33671" r="13900" b="35194"/>
          <a:stretch/>
        </p:blipFill>
        <p:spPr>
          <a:xfrm>
            <a:off x="0" y="2819400"/>
            <a:ext cx="1600199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/>
          <p:cNvSpPr txBox="1"/>
          <p:nvPr/>
        </p:nvSpPr>
        <p:spPr>
          <a:xfrm>
            <a:off x="0" y="4572000"/>
            <a:ext cx="457200" cy="381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Shape 213" descr="t2chai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3960812"/>
            <a:ext cx="1020762" cy="1449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C:\Users\Holmes Hummel\Desktop\Musical Chairs project\stick figure set.gif"/>
          <p:cNvPicPr preferRelativeResize="0"/>
          <p:nvPr/>
        </p:nvPicPr>
        <p:blipFill rotWithShape="1">
          <a:blip r:embed="rId4">
            <a:alphaModFix/>
          </a:blip>
          <a:srcRect l="4820" t="958" r="68273" b="65198"/>
          <a:stretch/>
        </p:blipFill>
        <p:spPr>
          <a:xfrm>
            <a:off x="6934200" y="4343400"/>
            <a:ext cx="1006474" cy="167639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/>
          <p:nvPr/>
        </p:nvSpPr>
        <p:spPr>
          <a:xfrm>
            <a:off x="228600" y="1524000"/>
            <a:ext cx="7696199" cy="990599"/>
          </a:xfrm>
          <a:prstGeom prst="wedgeRoundRectCallout">
            <a:avLst>
              <a:gd name="adj1" fmla="val 2130"/>
              <a:gd name="adj2" fmla="val 31742"/>
              <a:gd name="adj3" fmla="val 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libri"/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Sure!  For that price, I can finance an efficiency upgrade, eliminating my need for a pollution permit.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0" y="2667000"/>
            <a:ext cx="457200" cy="381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1765</Words>
  <Application>Microsoft Office PowerPoint</Application>
  <PresentationFormat>On-screen Show (4:3)</PresentationFormat>
  <Paragraphs>333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Verdana</vt:lpstr>
      <vt:lpstr>Office Theme</vt:lpstr>
      <vt:lpstr>An Introduction to  Cap-and-Trade Climate Policy  </vt:lpstr>
      <vt:lpstr>Climate Economics</vt:lpstr>
      <vt:lpstr>Climate Policy</vt:lpstr>
      <vt:lpstr>Cap-and-Trade Climate Policy</vt:lpstr>
      <vt:lpstr>Musical Chairs:   A Helpful Analogy</vt:lpstr>
      <vt:lpstr>Musical chairs</vt:lpstr>
      <vt:lpstr>Musical chairs</vt:lpstr>
      <vt:lpstr>PowerPoint Presentation</vt:lpstr>
      <vt:lpstr>PowerPoint Presentation</vt:lpstr>
      <vt:lpstr>PowerPoint Presentation</vt:lpstr>
      <vt:lpstr>Using Market Incentives</vt:lpstr>
      <vt:lpstr>Using Market Incentives</vt:lpstr>
      <vt:lpstr>Using Market Incentives</vt:lpstr>
      <vt:lpstr>Achieving Reduction Targets</vt:lpstr>
      <vt:lpstr>Achieving Reduction Targets</vt:lpstr>
      <vt:lpstr>Achieving Reduction Targets</vt:lpstr>
      <vt:lpstr>Achieving Reduction Targets</vt:lpstr>
      <vt:lpstr>Achieving Reduction Targets</vt:lpstr>
      <vt:lpstr>Achieving Reduction Targets</vt:lpstr>
      <vt:lpstr>Achieving Reduction Targets</vt:lpstr>
      <vt:lpstr>The Carbon Market at Work</vt:lpstr>
      <vt:lpstr>Coverage and Distribution</vt:lpstr>
      <vt:lpstr>Coverage</vt:lpstr>
      <vt:lpstr>Auctioning Permits vs Allocating for Free</vt:lpstr>
      <vt:lpstr>Auctioning Permits vs Allocating for Free</vt:lpstr>
      <vt:lpstr>Auctioning Permits vs Allocating for Free</vt:lpstr>
      <vt:lpstr>Auctioning Permits vs Allocating for Free</vt:lpstr>
      <vt:lpstr>Auctioning Permits vs Allocating for Free</vt:lpstr>
      <vt:lpstr>Spending</vt:lpstr>
      <vt:lpstr>Concerns about Equity</vt:lpstr>
      <vt:lpstr>Concerns about Equity</vt:lpstr>
      <vt:lpstr>Concerns about Equity</vt:lpstr>
      <vt:lpstr>Additional Questions to Consider</vt:lpstr>
      <vt:lpstr>For Further 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Cap-and-Trade Climate Policy  </dc:title>
  <dc:creator>Alex Forsthoff</dc:creator>
  <cp:lastModifiedBy>Windows User</cp:lastModifiedBy>
  <cp:revision>1</cp:revision>
  <dcterms:modified xsi:type="dcterms:W3CDTF">2016-11-29T23:15:51Z</dcterms:modified>
</cp:coreProperties>
</file>