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106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61" name="Shape 61"/>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8" name="Shape 118"/>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4" name="Shape 124"/>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66" name="Shape 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73" name="Shape 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82" name="Shape 82"/>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9" name="Shape 99"/>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2" name="Shape 112"/>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344556"/>
            <a:ext cx="8229600" cy="1143000"/>
          </a:xfrm>
          <a:prstGeom prst="rect">
            <a:avLst/>
          </a:prstGeom>
          <a:noFill/>
          <a:ln>
            <a:noFill/>
          </a:ln>
        </p:spPr>
        <p:txBody>
          <a:bodyPr lIns="91425" tIns="91425" rIns="91425" bIns="91425" anchor="ctr" anchorCtr="0"/>
          <a:lstStyle>
            <a:lvl1pPr lvl="0" algn="ctr" rtl="0">
              <a:spcBef>
                <a:spcPts val="0"/>
              </a:spcBef>
              <a:buClr>
                <a:schemeClr val="dk1"/>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body" idx="1"/>
          </p:nvPr>
        </p:nvSpPr>
        <p:spPr>
          <a:xfrm>
            <a:off x="457200" y="1600200"/>
            <a:ext cx="3733800" cy="4525963"/>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3" name="Shape 23"/>
          <p:cNvSpPr txBox="1">
            <a:spLocks noGrp="1"/>
          </p:cNvSpPr>
          <p:nvPr>
            <p:ph type="body" idx="2"/>
          </p:nvPr>
        </p:nvSpPr>
        <p:spPr>
          <a:xfrm>
            <a:off x="4876800" y="1600200"/>
            <a:ext cx="3809999" cy="4525963"/>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344556"/>
            <a:ext cx="8229600" cy="1143000"/>
          </a:xfrm>
          <a:prstGeom prst="rect">
            <a:avLst/>
          </a:prstGeom>
          <a:noFill/>
          <a:ln>
            <a:noFill/>
          </a:ln>
        </p:spPr>
        <p:txBody>
          <a:bodyPr lIns="91425" tIns="91425" rIns="91425" bIns="91425" anchor="ctr" anchorCtr="0"/>
          <a:lstStyle>
            <a:lvl1pPr lvl="0" algn="ctr" rtl="0">
              <a:spcBef>
                <a:spcPts val="0"/>
              </a:spcBef>
              <a:buClr>
                <a:schemeClr val="dk1"/>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2" name="Shape 52"/>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a:lvl1pPr>
            <a:lvl2pPr marL="742950" lvl="1" indent="-107950" algn="l" rtl="0">
              <a:spcBef>
                <a:spcPts val="560"/>
              </a:spcBef>
              <a:buClr>
                <a:schemeClr val="dk1"/>
              </a:buClr>
              <a:buFont typeface="Arial"/>
              <a:buChar char="–"/>
              <a:defRPr/>
            </a:lvl2pPr>
            <a:lvl3pPr marL="1143000" lvl="2" indent="-76200" algn="l" rtl="0">
              <a:spcBef>
                <a:spcPts val="480"/>
              </a:spcBef>
              <a:buClr>
                <a:schemeClr val="dk1"/>
              </a:buClr>
              <a:buFont typeface="Arial"/>
              <a:buChar char="•"/>
              <a:defRPr/>
            </a:lvl3pPr>
            <a:lvl4pPr marL="1600200" lvl="3" indent="-101600" algn="l" rtl="0">
              <a:spcBef>
                <a:spcPts val="400"/>
              </a:spcBef>
              <a:buClr>
                <a:schemeClr val="dk1"/>
              </a:buClr>
              <a:buFont typeface="Arial"/>
              <a:buChar char="–"/>
              <a:defRPr/>
            </a:lvl4pPr>
            <a:lvl5pPr marL="2057400" lvl="4" indent="-101600" algn="l" rtl="0">
              <a:spcBef>
                <a:spcPts val="400"/>
              </a:spcBef>
              <a:buClr>
                <a:schemeClr val="dk1"/>
              </a:buClr>
              <a:buFont typeface="Arial"/>
              <a:buChar char="»"/>
              <a:defRPr/>
            </a:lvl5pPr>
            <a:lvl6pPr marL="2514600" lvl="5" indent="-101600" algn="l" rtl="0">
              <a:spcBef>
                <a:spcPts val="400"/>
              </a:spcBef>
              <a:buClr>
                <a:schemeClr val="dk1"/>
              </a:buClr>
              <a:buFont typeface="Arial"/>
              <a:buChar char="•"/>
              <a:defRPr/>
            </a:lvl6pPr>
            <a:lvl7pPr marL="2971800" lvl="6" indent="-101600" algn="l" rtl="0">
              <a:spcBef>
                <a:spcPts val="400"/>
              </a:spcBef>
              <a:buClr>
                <a:schemeClr val="dk1"/>
              </a:buClr>
              <a:buFont typeface="Arial"/>
              <a:buChar char="•"/>
              <a:defRPr/>
            </a:lvl7pPr>
            <a:lvl8pPr marL="3429000" lvl="7" indent="-101600" algn="l" rtl="0">
              <a:spcBef>
                <a:spcPts val="400"/>
              </a:spcBef>
              <a:buClr>
                <a:schemeClr val="dk1"/>
              </a:buClr>
              <a:buFont typeface="Arial"/>
              <a:buChar char="•"/>
              <a:defRPr/>
            </a:lvl8pPr>
            <a:lvl9pPr marL="3886200" lvl="8" indent="-101600" algn="l" rtl="0">
              <a:spcBef>
                <a:spcPts val="400"/>
              </a:spcBef>
              <a:buClr>
                <a:schemeClr val="dk1"/>
              </a:buClr>
              <a:buFont typeface="Arial"/>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lvl="0" algn="ctr" rtl="0">
              <a:spcBef>
                <a:spcPts val="0"/>
              </a:spcBef>
              <a:buClr>
                <a:schemeClr val="dk1"/>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5" name="Shape 5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a:lvl1pPr>
            <a:lvl2pPr marL="742950" lvl="1" indent="-107950" algn="l" rtl="0">
              <a:spcBef>
                <a:spcPts val="560"/>
              </a:spcBef>
              <a:buClr>
                <a:schemeClr val="dk1"/>
              </a:buClr>
              <a:buFont typeface="Arial"/>
              <a:buChar char="–"/>
              <a:defRPr/>
            </a:lvl2pPr>
            <a:lvl3pPr marL="1143000" lvl="2" indent="-76200" algn="l" rtl="0">
              <a:spcBef>
                <a:spcPts val="480"/>
              </a:spcBef>
              <a:buClr>
                <a:schemeClr val="dk1"/>
              </a:buClr>
              <a:buFont typeface="Arial"/>
              <a:buChar char="•"/>
              <a:defRPr/>
            </a:lvl3pPr>
            <a:lvl4pPr marL="1600200" lvl="3" indent="-101600" algn="l" rtl="0">
              <a:spcBef>
                <a:spcPts val="400"/>
              </a:spcBef>
              <a:buClr>
                <a:schemeClr val="dk1"/>
              </a:buClr>
              <a:buFont typeface="Arial"/>
              <a:buChar char="–"/>
              <a:defRPr/>
            </a:lvl4pPr>
            <a:lvl5pPr marL="2057400" lvl="4" indent="-101600" algn="l" rtl="0">
              <a:spcBef>
                <a:spcPts val="400"/>
              </a:spcBef>
              <a:buClr>
                <a:schemeClr val="dk1"/>
              </a:buClr>
              <a:buFont typeface="Arial"/>
              <a:buChar char="»"/>
              <a:defRPr/>
            </a:lvl5pPr>
            <a:lvl6pPr marL="2514600" lvl="5" indent="-101600" algn="l" rtl="0">
              <a:spcBef>
                <a:spcPts val="400"/>
              </a:spcBef>
              <a:buClr>
                <a:schemeClr val="dk1"/>
              </a:buClr>
              <a:buFont typeface="Arial"/>
              <a:buChar char="•"/>
              <a:defRPr/>
            </a:lvl6pPr>
            <a:lvl7pPr marL="2971800" lvl="6" indent="-101600" algn="l" rtl="0">
              <a:spcBef>
                <a:spcPts val="400"/>
              </a:spcBef>
              <a:buClr>
                <a:schemeClr val="dk1"/>
              </a:buClr>
              <a:buFont typeface="Arial"/>
              <a:buChar char="•"/>
              <a:defRPr/>
            </a:lvl7pPr>
            <a:lvl8pPr marL="3429000" lvl="7" indent="-101600" algn="l" rtl="0">
              <a:spcBef>
                <a:spcPts val="400"/>
              </a:spcBef>
              <a:buClr>
                <a:schemeClr val="dk1"/>
              </a:buClr>
              <a:buFont typeface="Arial"/>
              <a:buChar char="•"/>
              <a:defRPr/>
            </a:lvl8pPr>
            <a:lvl9pPr marL="3886200" lvl="8" indent="-101600" algn="l" rtl="0">
              <a:spcBef>
                <a:spcPts val="400"/>
              </a:spcBef>
              <a:buClr>
                <a:schemeClr val="dk1"/>
              </a:buClr>
              <a:buFont typeface="Arial"/>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344556"/>
            <a:ext cx="8229600" cy="1143000"/>
          </a:xfrm>
          <a:prstGeom prst="rect">
            <a:avLst/>
          </a:prstGeom>
          <a:noFill/>
          <a:ln>
            <a:noFill/>
          </a:ln>
        </p:spPr>
        <p:txBody>
          <a:bodyPr lIns="91425" tIns="91425" rIns="91425" bIns="91425" anchor="ctr" anchorCtr="0"/>
          <a:lstStyle>
            <a:lvl1pPr lvl="0" algn="ctr" rtl="0">
              <a:spcBef>
                <a:spcPts val="0"/>
              </a:spcBef>
              <a:buClr>
                <a:schemeClr val="dk1"/>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347867"/>
            <a:ext cx="8229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6" name="Shape 2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a:lvl1pPr>
            <a:lvl2pPr marL="742950" lvl="1" indent="-107950" algn="l" rtl="0">
              <a:spcBef>
                <a:spcPts val="560"/>
              </a:spcBef>
              <a:buClr>
                <a:schemeClr val="dk1"/>
              </a:buClr>
              <a:buFont typeface="Arial"/>
              <a:buChar char="–"/>
              <a:defRPr/>
            </a:lvl2pPr>
            <a:lvl3pPr marL="1143000" lvl="2" indent="-76200" algn="l" rtl="0">
              <a:spcBef>
                <a:spcPts val="480"/>
              </a:spcBef>
              <a:buClr>
                <a:schemeClr val="dk1"/>
              </a:buClr>
              <a:buFont typeface="Arial"/>
              <a:buChar char="•"/>
              <a:defRPr/>
            </a:lvl3pPr>
            <a:lvl4pPr marL="1600200" lvl="3" indent="-101600" algn="l" rtl="0">
              <a:spcBef>
                <a:spcPts val="400"/>
              </a:spcBef>
              <a:buClr>
                <a:schemeClr val="dk1"/>
              </a:buClr>
              <a:buFont typeface="Arial"/>
              <a:buChar char="–"/>
              <a:defRPr/>
            </a:lvl4pPr>
            <a:lvl5pPr marL="2057400" lvl="4" indent="-101600" algn="l" rtl="0">
              <a:spcBef>
                <a:spcPts val="400"/>
              </a:spcBef>
              <a:buClr>
                <a:schemeClr val="dk1"/>
              </a:buClr>
              <a:buFont typeface="Arial"/>
              <a:buChar char="»"/>
              <a:defRPr/>
            </a:lvl5pPr>
            <a:lvl6pPr marL="2514600" lvl="5" indent="-101600" algn="l" rtl="0">
              <a:spcBef>
                <a:spcPts val="400"/>
              </a:spcBef>
              <a:buClr>
                <a:schemeClr val="dk1"/>
              </a:buClr>
              <a:buFont typeface="Arial"/>
              <a:buChar char="•"/>
              <a:defRPr/>
            </a:lvl6pPr>
            <a:lvl7pPr marL="2971800" lvl="6" indent="-101600" algn="l" rtl="0">
              <a:spcBef>
                <a:spcPts val="400"/>
              </a:spcBef>
              <a:buClr>
                <a:schemeClr val="dk1"/>
              </a:buClr>
              <a:buFont typeface="Arial"/>
              <a:buChar char="•"/>
              <a:defRPr/>
            </a:lvl7pPr>
            <a:lvl8pPr marL="3429000" lvl="7" indent="-101600" algn="l" rtl="0">
              <a:spcBef>
                <a:spcPts val="400"/>
              </a:spcBef>
              <a:buClr>
                <a:schemeClr val="dk1"/>
              </a:buClr>
              <a:buFont typeface="Arial"/>
              <a:buChar char="•"/>
              <a:defRPr/>
            </a:lvl8pPr>
            <a:lvl9pPr marL="3886200" lvl="8" indent="-101600" algn="l" rtl="0">
              <a:spcBef>
                <a:spcPts val="400"/>
              </a:spcBef>
              <a:buClr>
                <a:schemeClr val="dk1"/>
              </a:buClr>
              <a:buFont typeface="Arial"/>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9" name="Shape 2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a:lvl1pPr>
            <a:lvl2pPr marL="457200" lvl="1" indent="0" rtl="0">
              <a:spcBef>
                <a:spcPts val="0"/>
              </a:spcBef>
              <a:buNone/>
              <a:defRPr/>
            </a:lvl2pPr>
            <a:lvl3pPr marL="914400" lvl="2" indent="0" rtl="0">
              <a:spcBef>
                <a:spcPts val="0"/>
              </a:spcBef>
              <a:buNone/>
              <a:defRPr/>
            </a:lvl3pPr>
            <a:lvl4pPr marL="1371600" lvl="3" indent="0" rtl="0">
              <a:spcBef>
                <a:spcPts val="0"/>
              </a:spcBef>
              <a:buNone/>
              <a:defRPr/>
            </a:lvl4pPr>
            <a:lvl5pPr marL="1828800" lvl="4" indent="0" rtl="0">
              <a:spcBef>
                <a:spcPts val="0"/>
              </a:spcBef>
              <a:buNone/>
              <a:defRPr/>
            </a:lvl5pPr>
            <a:lvl6pPr marL="2286000" lvl="5" indent="0" rtl="0">
              <a:spcBef>
                <a:spcPts val="0"/>
              </a:spcBef>
              <a:buNone/>
              <a:defRPr/>
            </a:lvl6pPr>
            <a:lvl7pPr marL="2743200" lvl="6" indent="0" rtl="0">
              <a:spcBef>
                <a:spcPts val="0"/>
              </a:spcBef>
              <a:buNone/>
              <a:defRPr/>
            </a:lvl7pPr>
            <a:lvl8pPr marL="3200400" lvl="7" indent="0" rtl="0">
              <a:spcBef>
                <a:spcPts val="0"/>
              </a:spcBef>
              <a:buNone/>
              <a:defRPr/>
            </a:lvl8pPr>
            <a:lvl9pPr marL="3657600" lvl="8" indent="0" rtl="0">
              <a:spcBef>
                <a:spcPts val="0"/>
              </a:spcBef>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344556"/>
            <a:ext cx="8229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3" name="Shape 3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a:lvl1pPr>
            <a:lvl2pPr marL="457200" lvl="1" indent="0" rtl="0">
              <a:spcBef>
                <a:spcPts val="0"/>
              </a:spcBef>
              <a:buNone/>
              <a:defRPr/>
            </a:lvl2pPr>
            <a:lvl3pPr marL="914400" lvl="2" indent="0" rtl="0">
              <a:spcBef>
                <a:spcPts val="0"/>
              </a:spcBef>
              <a:buNone/>
              <a:defRPr/>
            </a:lvl3pPr>
            <a:lvl4pPr marL="1371600" lvl="3" indent="0" rtl="0">
              <a:spcBef>
                <a:spcPts val="0"/>
              </a:spcBef>
              <a:buNone/>
              <a:defRPr/>
            </a:lvl4pPr>
            <a:lvl5pPr marL="1828800" lvl="4" indent="0" rtl="0">
              <a:spcBef>
                <a:spcPts val="0"/>
              </a:spcBef>
              <a:buNone/>
              <a:defRPr/>
            </a:lvl5pPr>
            <a:lvl6pPr marL="2286000" lvl="5" indent="0" rtl="0">
              <a:spcBef>
                <a:spcPts val="0"/>
              </a:spcBef>
              <a:buNone/>
              <a:defRPr/>
            </a:lvl6pPr>
            <a:lvl7pPr marL="2743200" lvl="6" indent="0" rtl="0">
              <a:spcBef>
                <a:spcPts val="0"/>
              </a:spcBef>
              <a:buNone/>
              <a:defRPr/>
            </a:lvl7pPr>
            <a:lvl8pPr marL="3200400" lvl="7" indent="0" rtl="0">
              <a:spcBef>
                <a:spcPts val="0"/>
              </a:spcBef>
              <a:buNone/>
              <a:defRPr/>
            </a:lvl8pPr>
            <a:lvl9pPr marL="3657600" lvl="8" indent="0" rtl="0">
              <a:spcBef>
                <a:spcPts val="0"/>
              </a:spcBef>
              <a:buNone/>
              <a:defRPr/>
            </a:lvl9pPr>
          </a:lstStyle>
          <a:p>
            <a:endParaRPr/>
          </a:p>
        </p:txBody>
      </p:sp>
      <p:sp>
        <p:nvSpPr>
          <p:cNvPr id="34" name="Shape 3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5" name="Shape 3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a:lvl1pPr>
            <a:lvl2pPr marL="457200" lvl="1" indent="0" rtl="0">
              <a:spcBef>
                <a:spcPts val="0"/>
              </a:spcBef>
              <a:buNone/>
              <a:defRPr/>
            </a:lvl2pPr>
            <a:lvl3pPr marL="914400" lvl="2" indent="0" rtl="0">
              <a:spcBef>
                <a:spcPts val="0"/>
              </a:spcBef>
              <a:buNone/>
              <a:defRPr/>
            </a:lvl3pPr>
            <a:lvl4pPr marL="1371600" lvl="3" indent="0" rtl="0">
              <a:spcBef>
                <a:spcPts val="0"/>
              </a:spcBef>
              <a:buNone/>
              <a:defRPr/>
            </a:lvl4pPr>
            <a:lvl5pPr marL="1828800" lvl="4" indent="0" rtl="0">
              <a:spcBef>
                <a:spcPts val="0"/>
              </a:spcBef>
              <a:buNone/>
              <a:defRPr/>
            </a:lvl5pPr>
            <a:lvl6pPr marL="2286000" lvl="5" indent="0" rtl="0">
              <a:spcBef>
                <a:spcPts val="0"/>
              </a:spcBef>
              <a:buNone/>
              <a:defRPr/>
            </a:lvl6pPr>
            <a:lvl7pPr marL="2743200" lvl="6" indent="0" rtl="0">
              <a:spcBef>
                <a:spcPts val="0"/>
              </a:spcBef>
              <a:buNone/>
              <a:defRPr/>
            </a:lvl7pPr>
            <a:lvl8pPr marL="3200400" lvl="7" indent="0" rtl="0">
              <a:spcBef>
                <a:spcPts val="0"/>
              </a:spcBef>
              <a:buNone/>
              <a:defRPr/>
            </a:lvl8pPr>
            <a:lvl9pPr marL="3657600" lvl="8" indent="0" rtl="0">
              <a:spcBef>
                <a:spcPts val="0"/>
              </a:spcBef>
              <a:buNone/>
              <a:defRPr/>
            </a:lvl9pPr>
          </a:lstStyle>
          <a:p>
            <a:endParaRPr/>
          </a:p>
        </p:txBody>
      </p:sp>
      <p:sp>
        <p:nvSpPr>
          <p:cNvPr id="36" name="Shape 3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39" name="Shape 39"/>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a:lvl1pPr>
            <a:lvl2pPr marL="457200" marR="0" lvl="1" indent="0" algn="ctr" rtl="0">
              <a:spcBef>
                <a:spcPts val="560"/>
              </a:spcBef>
              <a:buClr>
                <a:srgbClr val="888888"/>
              </a:buClr>
              <a:buFont typeface="Arial"/>
              <a:buNone/>
              <a:defRPr/>
            </a:lvl2pPr>
            <a:lvl3pPr marL="914400" marR="0" lvl="2" indent="0" algn="ctr" rtl="0">
              <a:spcBef>
                <a:spcPts val="480"/>
              </a:spcBef>
              <a:buClr>
                <a:srgbClr val="888888"/>
              </a:buClr>
              <a:buFont typeface="Arial"/>
              <a:buNone/>
              <a:defRPr/>
            </a:lvl3pPr>
            <a:lvl4pPr marL="1371600" marR="0" lvl="3" indent="0" algn="ctr" rtl="0">
              <a:spcBef>
                <a:spcPts val="400"/>
              </a:spcBef>
              <a:buClr>
                <a:srgbClr val="888888"/>
              </a:buClr>
              <a:buFont typeface="Arial"/>
              <a:buNone/>
              <a:defRPr/>
            </a:lvl4pPr>
            <a:lvl5pPr marL="1828800" marR="0" lvl="4" indent="0" algn="ctr" rtl="0">
              <a:spcBef>
                <a:spcPts val="400"/>
              </a:spcBef>
              <a:buClr>
                <a:srgbClr val="888888"/>
              </a:buClr>
              <a:buFont typeface="Arial"/>
              <a:buNone/>
              <a:defRPr/>
            </a:lvl5pPr>
            <a:lvl6pPr marL="2286000" marR="0" lvl="5" indent="0" algn="ctr" rtl="0">
              <a:spcBef>
                <a:spcPts val="400"/>
              </a:spcBef>
              <a:buClr>
                <a:srgbClr val="888888"/>
              </a:buClr>
              <a:buFont typeface="Arial"/>
              <a:buNone/>
              <a:defRPr/>
            </a:lvl6pPr>
            <a:lvl7pPr marL="2743200" marR="0" lvl="6" indent="0" algn="ctr" rtl="0">
              <a:spcBef>
                <a:spcPts val="400"/>
              </a:spcBef>
              <a:buClr>
                <a:srgbClr val="888888"/>
              </a:buClr>
              <a:buFont typeface="Arial"/>
              <a:buNone/>
              <a:defRPr/>
            </a:lvl7pPr>
            <a:lvl8pPr marL="3200400" marR="0" lvl="7" indent="0" algn="ctr" rtl="0">
              <a:spcBef>
                <a:spcPts val="400"/>
              </a:spcBef>
              <a:buClr>
                <a:srgbClr val="888888"/>
              </a:buClr>
              <a:buFont typeface="Arial"/>
              <a:buNone/>
              <a:defRPr/>
            </a:lvl8pPr>
            <a:lvl9pPr marL="3657600" marR="0" lvl="8" indent="0" algn="ctr" rtl="0">
              <a:spcBef>
                <a:spcPts val="400"/>
              </a:spcBef>
              <a:buClr>
                <a:srgbClr val="888888"/>
              </a:buClr>
              <a:buFont typeface="Arial"/>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2" name="Shape 4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a:lvl1pPr>
            <a:lvl2pPr marL="457200" lvl="1" indent="0" rtl="0">
              <a:spcBef>
                <a:spcPts val="0"/>
              </a:spcBef>
              <a:buClr>
                <a:srgbClr val="888888"/>
              </a:buClr>
              <a:buNone/>
              <a:defRPr/>
            </a:lvl2pPr>
            <a:lvl3pPr marL="914400" lvl="2" indent="0" rtl="0">
              <a:spcBef>
                <a:spcPts val="0"/>
              </a:spcBef>
              <a:buClr>
                <a:srgbClr val="888888"/>
              </a:buClr>
              <a:buNone/>
              <a:defRPr/>
            </a:lvl3pPr>
            <a:lvl4pPr marL="1371600" lvl="3" indent="0" rtl="0">
              <a:spcBef>
                <a:spcPts val="0"/>
              </a:spcBef>
              <a:buClr>
                <a:srgbClr val="888888"/>
              </a:buClr>
              <a:buNone/>
              <a:defRPr/>
            </a:lvl4pPr>
            <a:lvl5pPr marL="1828800" lvl="4" indent="0" rtl="0">
              <a:spcBef>
                <a:spcPts val="0"/>
              </a:spcBef>
              <a:buClr>
                <a:srgbClr val="888888"/>
              </a:buClr>
              <a:buNone/>
              <a:defRPr/>
            </a:lvl5pPr>
            <a:lvl6pPr marL="2286000" lvl="5" indent="0" rtl="0">
              <a:spcBef>
                <a:spcPts val="0"/>
              </a:spcBef>
              <a:buClr>
                <a:srgbClr val="888888"/>
              </a:buClr>
              <a:buNone/>
              <a:defRPr/>
            </a:lvl6pPr>
            <a:lvl7pPr marL="2743200" lvl="6" indent="0" rtl="0">
              <a:spcBef>
                <a:spcPts val="0"/>
              </a:spcBef>
              <a:buClr>
                <a:srgbClr val="888888"/>
              </a:buClr>
              <a:buNone/>
              <a:defRPr/>
            </a:lvl7pPr>
            <a:lvl8pPr marL="3200400" lvl="7" indent="0" rtl="0">
              <a:spcBef>
                <a:spcPts val="0"/>
              </a:spcBef>
              <a:buClr>
                <a:srgbClr val="888888"/>
              </a:buClr>
              <a:buNone/>
              <a:defRPr/>
            </a:lvl8pPr>
            <a:lvl9pPr marL="3657600" lvl="8" indent="0" rtl="0">
              <a:spcBef>
                <a:spcPts val="0"/>
              </a:spcBef>
              <a:buClr>
                <a:srgbClr val="888888"/>
              </a:buClr>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344556"/>
            <a:ext cx="8229600" cy="1143000"/>
          </a:xfrm>
          <a:prstGeom prst="rect">
            <a:avLst/>
          </a:prstGeom>
          <a:noFill/>
          <a:ln>
            <a:noFill/>
          </a:ln>
        </p:spPr>
        <p:txBody>
          <a:bodyPr lIns="91425" tIns="91425" rIns="91425" bIns="91425" anchor="ctr" anchorCtr="0"/>
          <a:lstStyle>
            <a:lvl1pPr lvl="0" algn="ctr" rtl="0">
              <a:spcBef>
                <a:spcPts val="0"/>
              </a:spcBef>
              <a:buClr>
                <a:schemeClr val="dk1"/>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5"/>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8" name="Shape 48"/>
          <p:cNvSpPr>
            <a:spLocks noGrp="1"/>
          </p:cNvSpPr>
          <p:nvPr>
            <p:ph type="pic" idx="2"/>
          </p:nvPr>
        </p:nvSpPr>
        <p:spPr>
          <a:xfrm>
            <a:off x="1792288" y="612775"/>
            <a:ext cx="5486399" cy="4114800"/>
          </a:xfrm>
          <a:prstGeom prst="rect">
            <a:avLst/>
          </a:prstGeom>
          <a:noFill/>
          <a:ln>
            <a:noFill/>
          </a:ln>
        </p:spPr>
      </p:sp>
      <p:sp>
        <p:nvSpPr>
          <p:cNvPr id="49" name="Shape 49"/>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lvl="0" indent="0" rtl="0">
              <a:spcBef>
                <a:spcPts val="0"/>
              </a:spcBef>
              <a:buNone/>
              <a:defRPr/>
            </a:lvl1pPr>
            <a:lvl2pPr marL="457200" lvl="1" indent="0" rtl="0">
              <a:spcBef>
                <a:spcPts val="0"/>
              </a:spcBef>
              <a:buNone/>
              <a:defRPr/>
            </a:lvl2pPr>
            <a:lvl3pPr marL="914400" lvl="2" indent="0" rtl="0">
              <a:spcBef>
                <a:spcPts val="0"/>
              </a:spcBef>
              <a:buNone/>
              <a:defRPr/>
            </a:lvl3pPr>
            <a:lvl4pPr marL="1371600" lvl="3" indent="0" rtl="0">
              <a:spcBef>
                <a:spcPts val="0"/>
              </a:spcBef>
              <a:buNone/>
              <a:defRPr/>
            </a:lvl4pPr>
            <a:lvl5pPr marL="1828800" lvl="4" indent="0" rtl="0">
              <a:spcBef>
                <a:spcPts val="0"/>
              </a:spcBef>
              <a:buNone/>
              <a:defRPr/>
            </a:lvl5pPr>
            <a:lvl6pPr marL="2286000" lvl="5" indent="0" rtl="0">
              <a:spcBef>
                <a:spcPts val="0"/>
              </a:spcBef>
              <a:buNone/>
              <a:defRPr/>
            </a:lvl6pPr>
            <a:lvl7pPr marL="2743200" lvl="6" indent="0" rtl="0">
              <a:spcBef>
                <a:spcPts val="0"/>
              </a:spcBef>
              <a:buNone/>
              <a:defRPr/>
            </a:lvl7pPr>
            <a:lvl8pPr marL="3200400" lvl="7" indent="0" rtl="0">
              <a:spcBef>
                <a:spcPts val="0"/>
              </a:spcBef>
              <a:buNone/>
              <a:defRPr/>
            </a:lvl8pPr>
            <a:lvl9pPr marL="3657600" lvl="8" indent="0" rtl="0">
              <a:spcBef>
                <a:spcPts val="0"/>
              </a:spcBef>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descr="Slide_background_new.tif"/>
          <p:cNvSpPr/>
          <p:nvPr/>
        </p:nvSpPr>
        <p:spPr>
          <a:xfrm>
            <a:off x="1368" y="-13252"/>
            <a:ext cx="9141262" cy="68580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title"/>
          </p:nvPr>
        </p:nvSpPr>
        <p:spPr>
          <a:xfrm>
            <a:off x="457200" y="344556"/>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2" name="Shape 1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a:lvl1pPr>
            <a:lvl2pPr marL="742950" marR="0" lvl="1" indent="-107950" algn="l" rtl="0">
              <a:spcBef>
                <a:spcPts val="560"/>
              </a:spcBef>
              <a:buClr>
                <a:schemeClr val="dk1"/>
              </a:buClr>
              <a:buFont typeface="Arial"/>
              <a:buChar char="–"/>
              <a:defRPr/>
            </a:lvl2pPr>
            <a:lvl3pPr marL="1143000" marR="0" lvl="2" indent="-76200" algn="l" rtl="0">
              <a:spcBef>
                <a:spcPts val="480"/>
              </a:spcBef>
              <a:buClr>
                <a:schemeClr val="dk1"/>
              </a:buClr>
              <a:buFont typeface="Arial"/>
              <a:buChar char="•"/>
              <a:defRPr/>
            </a:lvl3pPr>
            <a:lvl4pPr marL="1600200" marR="0" lvl="3" indent="-101600" algn="l" rtl="0">
              <a:spcBef>
                <a:spcPts val="400"/>
              </a:spcBef>
              <a:buClr>
                <a:schemeClr val="dk1"/>
              </a:buClr>
              <a:buFont typeface="Arial"/>
              <a:buChar char="–"/>
              <a:defRPr/>
            </a:lvl4pPr>
            <a:lvl5pPr marL="2057400" marR="0" lvl="4" indent="-101600" algn="l" rtl="0">
              <a:spcBef>
                <a:spcPts val="400"/>
              </a:spcBef>
              <a:buClr>
                <a:schemeClr val="dk1"/>
              </a:buClr>
              <a:buFont typeface="Arial"/>
              <a:buChar char="»"/>
              <a:defRPr/>
            </a:lvl5pPr>
            <a:lvl6pPr marL="2514600" marR="0" lvl="5" indent="-101600" algn="l" rtl="0">
              <a:spcBef>
                <a:spcPts val="400"/>
              </a:spcBef>
              <a:buClr>
                <a:schemeClr val="dk1"/>
              </a:buClr>
              <a:buFont typeface="Arial"/>
              <a:buChar char="•"/>
              <a:defRPr/>
            </a:lvl6pPr>
            <a:lvl7pPr marL="2971800" marR="0" lvl="6" indent="-101600" algn="l" rtl="0">
              <a:spcBef>
                <a:spcPts val="400"/>
              </a:spcBef>
              <a:buClr>
                <a:schemeClr val="dk1"/>
              </a:buClr>
              <a:buFont typeface="Arial"/>
              <a:buChar char="•"/>
              <a:defRPr/>
            </a:lvl7pPr>
            <a:lvl8pPr marL="3429000" marR="0" lvl="7" indent="-101600" algn="l" rtl="0">
              <a:spcBef>
                <a:spcPts val="400"/>
              </a:spcBef>
              <a:buClr>
                <a:schemeClr val="dk1"/>
              </a:buClr>
              <a:buFont typeface="Arial"/>
              <a:buChar char="•"/>
              <a:defRPr/>
            </a:lvl8pPr>
            <a:lvl9pPr marL="3886200" marR="0" lvl="8" indent="-101600" algn="l" rtl="0">
              <a:spcBef>
                <a:spcPts val="400"/>
              </a:spcBef>
              <a:buClr>
                <a:schemeClr val="dk1"/>
              </a:buClr>
              <a:buFont typeface="Arial"/>
              <a:buChar char="•"/>
              <a:defRPr/>
            </a:lvl9pPr>
          </a:lstStyle>
          <a:p>
            <a:endParaRPr/>
          </a:p>
        </p:txBody>
      </p:sp>
      <p:cxnSp>
        <p:nvCxnSpPr>
          <p:cNvPr id="13" name="Shape 13"/>
          <p:cNvCxnSpPr/>
          <p:nvPr/>
        </p:nvCxnSpPr>
        <p:spPr>
          <a:xfrm>
            <a:off x="0" y="0"/>
            <a:ext cx="9144000" cy="0"/>
          </a:xfrm>
          <a:prstGeom prst="straightConnector1">
            <a:avLst/>
          </a:prstGeom>
          <a:noFill/>
          <a:ln w="38100" cap="flat" cmpd="sng">
            <a:solidFill>
              <a:srgbClr val="E4701E"/>
            </a:solidFill>
            <a:prstDash val="solid"/>
            <a:round/>
            <a:headEnd type="none" w="med" len="med"/>
            <a:tailEnd type="none" w="med" len="med"/>
          </a:ln>
        </p:spPr>
      </p:cxnSp>
      <p:cxnSp>
        <p:nvCxnSpPr>
          <p:cNvPr id="14" name="Shape 14"/>
          <p:cNvCxnSpPr/>
          <p:nvPr/>
        </p:nvCxnSpPr>
        <p:spPr>
          <a:xfrm>
            <a:off x="0" y="333380"/>
            <a:ext cx="9144000" cy="0"/>
          </a:xfrm>
          <a:prstGeom prst="straightConnector1">
            <a:avLst/>
          </a:prstGeom>
          <a:noFill/>
          <a:ln w="25400" cap="flat" cmpd="sng">
            <a:solidFill>
              <a:srgbClr val="A5A5A5"/>
            </a:solidFill>
            <a:prstDash val="solid"/>
            <a:round/>
            <a:headEnd type="none" w="med" len="med"/>
            <a:tailEnd type="none" w="med" len="med"/>
          </a:ln>
        </p:spPr>
      </p:cxnSp>
      <p:sp>
        <p:nvSpPr>
          <p:cNvPr id="15" name="Shape 15"/>
          <p:cNvSpPr txBox="1"/>
          <p:nvPr/>
        </p:nvSpPr>
        <p:spPr>
          <a:xfrm>
            <a:off x="864704" y="0"/>
            <a:ext cx="7391399" cy="33855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1" i="0" u="none" strike="noStrike" cap="none">
                <a:solidFill>
                  <a:srgbClr val="455C61"/>
                </a:solidFill>
                <a:latin typeface="Arial"/>
                <a:ea typeface="Arial"/>
                <a:cs typeface="Arial"/>
                <a:sym typeface="Arial"/>
              </a:rPr>
              <a:t>LESSON 2   </a:t>
            </a:r>
            <a:r>
              <a:rPr lang="en-US" sz="1600" b="1" i="0" u="none" strike="noStrike" cap="none">
                <a:solidFill>
                  <a:srgbClr val="E4701E"/>
                </a:solidFill>
                <a:latin typeface="Arial"/>
                <a:ea typeface="Arial"/>
                <a:cs typeface="Arial"/>
                <a:sym typeface="Arial"/>
              </a:rPr>
              <a:t>ALLOCATING SCARCE RESOURCES</a:t>
            </a:r>
          </a:p>
        </p:txBody>
      </p:sp>
      <p:sp>
        <p:nvSpPr>
          <p:cNvPr id="16" name="Shape 16"/>
          <p:cNvSpPr/>
          <p:nvPr/>
        </p:nvSpPr>
        <p:spPr>
          <a:xfrm rot="6752595">
            <a:off x="3837038" y="5993156"/>
            <a:ext cx="1483243" cy="1514990"/>
          </a:xfrm>
          <a:prstGeom prst="chord">
            <a:avLst>
              <a:gd name="adj1" fmla="val 3996300"/>
              <a:gd name="adj2" fmla="val 14842206"/>
            </a:avLst>
          </a:prstGeom>
          <a:solidFill>
            <a:srgbClr val="E4701E"/>
          </a:solidFill>
          <a:ln w="25400" cap="flat" cmpd="sng">
            <a:solidFill>
              <a:srgbClr val="E4701E"/>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7" name="Shape 17"/>
          <p:cNvSpPr/>
          <p:nvPr/>
        </p:nvSpPr>
        <p:spPr>
          <a:xfrm>
            <a:off x="-39757" y="6477000"/>
            <a:ext cx="9197009" cy="381000"/>
          </a:xfrm>
          <a:prstGeom prst="rect">
            <a:avLst/>
          </a:prstGeom>
          <a:solidFill>
            <a:srgbClr val="E4701E"/>
          </a:solidFill>
          <a:ln w="9525"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8" name="Shape 18"/>
          <p:cNvSpPr txBox="1"/>
          <p:nvPr/>
        </p:nvSpPr>
        <p:spPr>
          <a:xfrm>
            <a:off x="1172816" y="6576392"/>
            <a:ext cx="6781800" cy="24622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lt1"/>
              </a:buClr>
              <a:buSzPct val="25000"/>
              <a:buFont typeface="Arial"/>
              <a:buNone/>
            </a:pPr>
            <a:r>
              <a:rPr lang="en-US" sz="1000" b="1" i="0" u="none" strike="noStrike" cap="none">
                <a:solidFill>
                  <a:schemeClr val="lt1"/>
                </a:solidFill>
                <a:latin typeface="Arial"/>
                <a:ea typeface="Arial"/>
                <a:cs typeface="Arial"/>
                <a:sym typeface="Arial"/>
              </a:rPr>
              <a:t>HIGH SCHOOL ECONOMICS 3</a:t>
            </a:r>
            <a:r>
              <a:rPr lang="en-US" sz="800" b="1" i="0" u="none" strike="noStrike" cap="none">
                <a:solidFill>
                  <a:schemeClr val="lt1"/>
                </a:solidFill>
                <a:latin typeface="Arial"/>
                <a:ea typeface="Arial"/>
                <a:cs typeface="Arial"/>
                <a:sym typeface="Arial"/>
              </a:rPr>
              <a:t>RD </a:t>
            </a:r>
            <a:r>
              <a:rPr lang="en-US" sz="1000" b="1" i="0" u="none" strike="noStrike" cap="none">
                <a:solidFill>
                  <a:schemeClr val="lt1"/>
                </a:solidFill>
                <a:latin typeface="Arial"/>
                <a:ea typeface="Arial"/>
                <a:cs typeface="Arial"/>
                <a:sym typeface="Arial"/>
              </a:rPr>
              <a:t>EDITION © COUNCIL FOR ECONOMIC EDUCATION, NEW YORK, NY</a:t>
            </a:r>
          </a:p>
        </p:txBody>
      </p:sp>
      <p:sp>
        <p:nvSpPr>
          <p:cNvPr id="19" name="Shape 19"/>
          <p:cNvSpPr txBox="1"/>
          <p:nvPr/>
        </p:nvSpPr>
        <p:spPr>
          <a:xfrm>
            <a:off x="4114800" y="6149007"/>
            <a:ext cx="914400" cy="24622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000" b="1" i="0" u="none" strike="noStrike" cap="none">
                <a:solidFill>
                  <a:schemeClr val="lt1"/>
                </a:solidFill>
                <a:latin typeface="Arial"/>
                <a:ea typeface="Arial"/>
                <a:cs typeface="Arial"/>
                <a:sym typeface="Arial"/>
              </a:rPr>
              <a:t>2-</a:t>
            </a:r>
            <a:fld id="{00000000-1234-1234-1234-123412341234}" type="slidenum">
              <a:rPr lang="en-US" sz="1000" b="1" i="0" u="none" strike="noStrike" cap="none">
                <a:solidFill>
                  <a:schemeClr val="lt1"/>
                </a:solidFill>
                <a:latin typeface="Arial"/>
                <a:ea typeface="Arial"/>
                <a:cs typeface="Arial"/>
                <a:sym typeface="Arial"/>
              </a:rPr>
              <a:t>‹#›</a:t>
            </a:fld>
            <a:endParaRPr lang="en-US" sz="1000" b="1" i="0"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594256"/>
            <a:ext cx="8229600" cy="5059200"/>
          </a:xfrm>
          <a:prstGeom prst="rect">
            <a:avLst/>
          </a:prstGeom>
        </p:spPr>
        <p:txBody>
          <a:bodyPr lIns="91425" tIns="91425" rIns="91425" bIns="91425" anchor="ctr" anchorCtr="0">
            <a:noAutofit/>
          </a:bodyPr>
          <a:lstStyle/>
          <a:p>
            <a:pPr lvl="0" algn="l" rtl="0">
              <a:spcBef>
                <a:spcPts val="0"/>
              </a:spcBef>
              <a:buNone/>
            </a:pPr>
            <a:r>
              <a:rPr lang="en-US" sz="2400"/>
              <a:t>1. Have you ever had difficulty getting something you wanted?</a:t>
            </a:r>
          </a:p>
          <a:p>
            <a:pPr lvl="0" rtl="0">
              <a:spcBef>
                <a:spcPts val="0"/>
              </a:spcBef>
              <a:buNone/>
            </a:pPr>
            <a:endParaRPr sz="2400"/>
          </a:p>
          <a:p>
            <a:pPr lvl="0" algn="l" rtl="0">
              <a:spcBef>
                <a:spcPts val="0"/>
              </a:spcBef>
              <a:buNone/>
            </a:pPr>
            <a:r>
              <a:rPr lang="en-US" sz="2400">
                <a:solidFill>
                  <a:schemeClr val="dk1"/>
                </a:solidFill>
              </a:rPr>
              <a:t>2. Why can’t you have everything you want?</a:t>
            </a:r>
          </a:p>
          <a:p>
            <a:pPr lvl="0" algn="l" rtl="0">
              <a:spcBef>
                <a:spcPts val="0"/>
              </a:spcBef>
              <a:buNone/>
            </a:pPr>
            <a:endParaRPr sz="2400">
              <a:solidFill>
                <a:schemeClr val="dk1"/>
              </a:solidFill>
            </a:endParaRPr>
          </a:p>
          <a:p>
            <a:pPr lvl="0" algn="l" rtl="0">
              <a:spcBef>
                <a:spcPts val="0"/>
              </a:spcBef>
              <a:buNone/>
            </a:pPr>
            <a:r>
              <a:rPr lang="en-US" sz="2400">
                <a:solidFill>
                  <a:schemeClr val="dk1"/>
                </a:solidFill>
              </a:rPr>
              <a:t>3. How do we decide as a society who gets what? </a:t>
            </a:r>
          </a:p>
          <a:p>
            <a:pPr lvl="0" algn="l" rtl="0">
              <a:spcBef>
                <a:spcPts val="0"/>
              </a:spcBef>
              <a:buNone/>
            </a:pPr>
            <a:endParaRPr sz="2400">
              <a:solidFill>
                <a:schemeClr val="dk1"/>
              </a:solidFill>
            </a:endParaRPr>
          </a:p>
          <a:p>
            <a:pPr lvl="0" algn="l" rtl="0">
              <a:spcBef>
                <a:spcPts val="0"/>
              </a:spcBef>
              <a:buNone/>
            </a:pPr>
            <a:r>
              <a:rPr lang="en-US" sz="2400">
                <a:solidFill>
                  <a:schemeClr val="dk1"/>
                </a:solidFill>
              </a:rPr>
              <a:t>4. What institution provides the framework for controlling allocation of goods and services?</a:t>
            </a:r>
          </a:p>
          <a:p>
            <a:pPr lvl="0" algn="l" rtl="0">
              <a:spcBef>
                <a:spcPts val="0"/>
              </a:spcBef>
              <a:buNone/>
            </a:pPr>
            <a:endParaRPr sz="2400">
              <a:solidFill>
                <a:schemeClr val="dk1"/>
              </a:solidFill>
            </a:endParaRPr>
          </a:p>
          <a:p>
            <a:pPr lvl="0" algn="l">
              <a:spcBef>
                <a:spcPts val="0"/>
              </a:spcBef>
              <a:buNone/>
            </a:pPr>
            <a:endParaRPr sz="24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457200" y="476675"/>
            <a:ext cx="8229600" cy="5649600"/>
          </a:xfrm>
          <a:prstGeom prst="rect">
            <a:avLst/>
          </a:prstGeom>
        </p:spPr>
        <p:txBody>
          <a:bodyPr lIns="91425" tIns="91425" rIns="91425" bIns="91425" anchor="t" anchorCtr="0">
            <a:noAutofit/>
          </a:bodyPr>
          <a:lstStyle/>
          <a:p>
            <a:pPr lvl="0" rtl="0">
              <a:spcBef>
                <a:spcPts val="0"/>
              </a:spcBef>
              <a:buNone/>
            </a:pPr>
            <a:r>
              <a:rPr lang="en-US" sz="3000"/>
              <a:t>Classroom Discussion:</a:t>
            </a:r>
          </a:p>
          <a:p>
            <a:pPr marL="457200" lvl="0" indent="-419100" rtl="0">
              <a:spcBef>
                <a:spcPts val="0"/>
              </a:spcBef>
              <a:buSzPct val="100000"/>
              <a:buAutoNum type="arabicPeriod"/>
            </a:pPr>
            <a:r>
              <a:rPr lang="en-US" sz="3000"/>
              <a:t>Why is it necessary for society to develop a mechanism  to allocate goods, services, and resources?</a:t>
            </a:r>
          </a:p>
          <a:p>
            <a:pPr marL="457200" lvl="0" indent="-419100" rtl="0">
              <a:spcBef>
                <a:spcPts val="0"/>
              </a:spcBef>
              <a:buSzPct val="100000"/>
              <a:buAutoNum type="arabicPeriod"/>
            </a:pPr>
            <a:r>
              <a:rPr lang="en-US" sz="3000"/>
              <a:t>Why is the market system an effective method to allocate scarce goods, services, and resources?</a:t>
            </a:r>
          </a:p>
          <a:p>
            <a:pPr marL="457200" lvl="0" indent="-419100" rtl="0">
              <a:spcBef>
                <a:spcPts val="0"/>
              </a:spcBef>
              <a:buSzPct val="100000"/>
              <a:buAutoNum type="arabicPeriod"/>
            </a:pPr>
            <a:r>
              <a:rPr lang="en-US" sz="3000"/>
              <a:t>Under what circumstances do some people view the market system as unacceptable for allocating scarce goods, services, and resource?</a:t>
            </a:r>
          </a:p>
          <a:p>
            <a:pPr marL="0" lvl="0" indent="0" rtl="0">
              <a:spcBef>
                <a:spcPts val="0"/>
              </a:spcBef>
              <a:buNone/>
            </a:pPr>
            <a:endParaRPr sz="1800"/>
          </a:p>
          <a:p>
            <a:pPr marL="0" lvl="0" indent="-69850" rtl="0">
              <a:spcBef>
                <a:spcPts val="0"/>
              </a:spcBef>
              <a:buClr>
                <a:schemeClr val="dk1"/>
              </a:buClr>
              <a:buSzPct val="68750"/>
              <a:buFont typeface="Arial"/>
              <a:buNone/>
            </a:pP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457200" y="476675"/>
            <a:ext cx="8229600" cy="5649600"/>
          </a:xfrm>
          <a:prstGeom prst="rect">
            <a:avLst/>
          </a:prstGeom>
        </p:spPr>
        <p:txBody>
          <a:bodyPr lIns="91425" tIns="91425" rIns="91425" bIns="91425" anchor="t" anchorCtr="0">
            <a:noAutofit/>
          </a:bodyPr>
          <a:lstStyle/>
          <a:p>
            <a:pPr marL="0" lvl="0" indent="0" rtl="0">
              <a:spcBef>
                <a:spcPts val="0"/>
              </a:spcBef>
              <a:buNone/>
            </a:pPr>
            <a:r>
              <a:rPr lang="en-US" sz="1800" b="1"/>
              <a:t>Assessment:</a:t>
            </a:r>
          </a:p>
          <a:p>
            <a:pPr lvl="0" rtl="0">
              <a:spcBef>
                <a:spcPts val="0"/>
              </a:spcBef>
              <a:buNone/>
            </a:pPr>
            <a:endParaRPr sz="2000" b="1"/>
          </a:p>
          <a:p>
            <a:pPr marL="0" lvl="0" indent="-69850" rtl="0">
              <a:spcBef>
                <a:spcPts val="0"/>
              </a:spcBef>
              <a:buClr>
                <a:schemeClr val="dk1"/>
              </a:buClr>
              <a:buSzPct val="55000"/>
              <a:buFont typeface="Arial"/>
              <a:buNone/>
            </a:pPr>
            <a:r>
              <a:rPr lang="en-US" sz="2000" b="1">
                <a:solidFill>
                  <a:schemeClr val="dk1"/>
                </a:solidFill>
              </a:rPr>
              <a:t>Create a claim and develop a constructed response that expresses your opinion on the following idea: Our population is aging and soon an inordinate amount of the nation's resources will be dedicated to care for the elderly.  The labor market is in flux as it becomes more difficult to define the skills that producers need. Humanity’s fundamental problem has always been scarcity, but our resources and desires have never been on more divergent paths. Since everyone can’t have everything they want, what should be the goal of any allocation method? -fairness? -equity? -provide for the most need? -provide the greatest benefit? </a:t>
            </a:r>
          </a:p>
          <a:p>
            <a:pPr marL="0" lvl="0" indent="-69850" rtl="0">
              <a:spcBef>
                <a:spcPts val="0"/>
              </a:spcBef>
              <a:buClr>
                <a:schemeClr val="dk1"/>
              </a:buClr>
              <a:buSzPct val="55000"/>
              <a:buFont typeface="Arial"/>
              <a:buNone/>
            </a:pPr>
            <a:endParaRPr sz="2000" b="1">
              <a:solidFill>
                <a:schemeClr val="dk1"/>
              </a:solidFill>
            </a:endParaRPr>
          </a:p>
          <a:p>
            <a:pPr marL="0" lvl="0" indent="-69850" rtl="0">
              <a:spcBef>
                <a:spcPts val="0"/>
              </a:spcBef>
              <a:buClr>
                <a:schemeClr val="dk1"/>
              </a:buClr>
              <a:buSzPct val="55000"/>
              <a:buFont typeface="Arial"/>
              <a:buNone/>
            </a:pPr>
            <a:r>
              <a:rPr lang="en-US" sz="2000" b="1">
                <a:solidFill>
                  <a:schemeClr val="dk1"/>
                </a:solidFill>
              </a:rPr>
              <a:t>Directions 1. Discuss the condition of scarcity 2. Evaluate each method of resource allocation. 3. Make a claim regarding which method you think is best and argue your point using evidence from classroom discussions and notes.</a:t>
            </a:r>
          </a:p>
          <a:p>
            <a:pPr lvl="0" rtl="0">
              <a:spcBef>
                <a:spcPts val="0"/>
              </a:spcBef>
              <a:buNone/>
            </a:pPr>
            <a:endParaRPr sz="1800"/>
          </a:p>
          <a:p>
            <a:pPr marL="0" lvl="0" indent="0" rtl="0">
              <a:spcBef>
                <a:spcPts val="0"/>
              </a:spcBef>
              <a:buNone/>
            </a:pPr>
            <a:endParaRPr sz="1800"/>
          </a:p>
          <a:p>
            <a:pPr marL="0" lvl="0" indent="-69850" rtl="0">
              <a:spcBef>
                <a:spcPts val="0"/>
              </a:spcBef>
              <a:buClr>
                <a:schemeClr val="dk1"/>
              </a:buClr>
              <a:buSzPct val="68750"/>
              <a:buFont typeface="Arial"/>
              <a:buNone/>
            </a:pPr>
            <a:endParaRPr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533400"/>
            <a:ext cx="8229600" cy="53339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3600" b="1" i="0" u="none" strike="noStrike" cap="none">
                <a:solidFill>
                  <a:schemeClr val="dk1"/>
                </a:solidFill>
                <a:latin typeface="Arial"/>
                <a:ea typeface="Arial"/>
                <a:cs typeface="Arial"/>
                <a:sym typeface="Arial"/>
              </a:rPr>
              <a:t>The Dilemma Posed by Scarcity</a:t>
            </a:r>
          </a:p>
        </p:txBody>
      </p:sp>
      <p:sp>
        <p:nvSpPr>
          <p:cNvPr id="69" name="Shape 69"/>
          <p:cNvSpPr txBox="1">
            <a:spLocks noGrp="1"/>
          </p:cNvSpPr>
          <p:nvPr>
            <p:ph type="body" idx="1"/>
          </p:nvPr>
        </p:nvSpPr>
        <p:spPr>
          <a:xfrm>
            <a:off x="838200" y="2133600"/>
            <a:ext cx="4343400" cy="3124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2800" b="1" i="0" u="none" strike="noStrike" cap="none">
                <a:solidFill>
                  <a:schemeClr val="dk1"/>
                </a:solidFill>
                <a:latin typeface="Arial"/>
                <a:ea typeface="Arial"/>
                <a:cs typeface="Arial"/>
                <a:sym typeface="Arial"/>
              </a:rPr>
              <a:t>SCARCITY</a:t>
            </a:r>
            <a:r>
              <a:rPr lang="en-US" sz="2800" b="0" i="0" u="none" strike="noStrike" cap="none">
                <a:solidFill>
                  <a:schemeClr val="dk1"/>
                </a:solidFill>
                <a:latin typeface="Arial"/>
                <a:ea typeface="Arial"/>
                <a:cs typeface="Arial"/>
                <a:sym typeface="Arial"/>
              </a:rPr>
              <a:t> is a fact of life. While people’s desire for goods and services is unlimited, the resources to produce them ARE limited.</a:t>
            </a:r>
          </a:p>
        </p:txBody>
      </p:sp>
      <p:pic>
        <p:nvPicPr>
          <p:cNvPr id="70" name="Shape 70" descr="C:\Documents and Settings\Stephenv\Desktop\Stock Images\HSE_Lesson02_Slide1.jpg"/>
          <p:cNvPicPr preferRelativeResize="0"/>
          <p:nvPr/>
        </p:nvPicPr>
        <p:blipFill rotWithShape="1">
          <a:blip r:embed="rId3">
            <a:alphaModFix/>
          </a:blip>
          <a:srcRect r="6569" b="2702"/>
          <a:stretch/>
        </p:blipFill>
        <p:spPr>
          <a:xfrm>
            <a:off x="5090758" y="1890067"/>
            <a:ext cx="3900840" cy="329153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190500" y="407893"/>
            <a:ext cx="87630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3600" b="1" i="0" u="none" strike="noStrike" cap="none">
                <a:solidFill>
                  <a:schemeClr val="dk1"/>
                </a:solidFill>
                <a:latin typeface="Arial"/>
                <a:ea typeface="Arial"/>
                <a:cs typeface="Arial"/>
                <a:sym typeface="Arial"/>
              </a:rPr>
              <a:t>Individuals and Societies Must Devise Ways to Deal with This Problem</a:t>
            </a:r>
          </a:p>
        </p:txBody>
      </p:sp>
      <p:sp>
        <p:nvSpPr>
          <p:cNvPr id="76" name="Shape 76"/>
          <p:cNvSpPr txBox="1">
            <a:spLocks noGrp="1"/>
          </p:cNvSpPr>
          <p:nvPr>
            <p:ph type="body" idx="1"/>
          </p:nvPr>
        </p:nvSpPr>
        <p:spPr>
          <a:xfrm>
            <a:off x="3467100" y="1600204"/>
            <a:ext cx="5105399" cy="14018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2400" b="0" i="0" u="none" strike="noStrike" cap="none">
                <a:solidFill>
                  <a:srgbClr val="FF0000"/>
                </a:solidFill>
                <a:latin typeface="Arial"/>
                <a:ea typeface="Arial"/>
                <a:cs typeface="Arial"/>
                <a:sym typeface="Arial"/>
              </a:rPr>
              <a:t>How can we effectively allocate scarce items?  What does it mean to allocate?</a:t>
            </a:r>
          </a:p>
        </p:txBody>
      </p:sp>
      <p:sp>
        <p:nvSpPr>
          <p:cNvPr id="77" name="Shape 77"/>
          <p:cNvSpPr txBox="1"/>
          <p:nvPr/>
        </p:nvSpPr>
        <p:spPr>
          <a:xfrm>
            <a:off x="3124200" y="3048000"/>
            <a:ext cx="5791200" cy="2286000"/>
          </a:xfrm>
          <a:prstGeom prst="rect">
            <a:avLst/>
          </a:prstGeom>
          <a:noFill/>
          <a:ln>
            <a:noFill/>
          </a:ln>
        </p:spPr>
        <p:txBody>
          <a:bodyPr lIns="91425" tIns="45700" rIns="91425" bIns="45700" anchor="t" anchorCtr="0">
            <a:noAutofit/>
          </a:bodyPr>
          <a:lstStyle/>
          <a:p>
            <a:pPr marL="341313" marR="0" lvl="0" indent="-341313" algn="l" rtl="0">
              <a:spcBef>
                <a:spcPts val="0"/>
              </a:spcBef>
              <a:buClr>
                <a:schemeClr val="dk1"/>
              </a:buClr>
              <a:buSzPct val="100000"/>
              <a:buFont typeface="Arial"/>
              <a:buChar char="•"/>
            </a:pPr>
            <a:r>
              <a:rPr lang="en-US" sz="2800" b="0" i="0" u="none" strike="noStrike" cap="none">
                <a:solidFill>
                  <a:schemeClr val="dk1"/>
                </a:solidFill>
                <a:latin typeface="Arial"/>
                <a:ea typeface="Arial"/>
                <a:cs typeface="Arial"/>
                <a:sym typeface="Arial"/>
              </a:rPr>
              <a:t>Rationing    </a:t>
            </a:r>
          </a:p>
          <a:p>
            <a:pPr marL="341313" marR="0" lvl="0" indent="-341313" algn="l" rtl="0">
              <a:spcBef>
                <a:spcPts val="0"/>
              </a:spcBef>
              <a:buClr>
                <a:schemeClr val="dk1"/>
              </a:buClr>
              <a:buSzPct val="100000"/>
              <a:buFont typeface="Arial"/>
              <a:buChar char="•"/>
            </a:pPr>
            <a:r>
              <a:rPr lang="en-US" sz="2800" b="0" i="0" u="none" strike="noStrike" cap="none">
                <a:solidFill>
                  <a:schemeClr val="dk1"/>
                </a:solidFill>
                <a:latin typeface="Arial"/>
                <a:ea typeface="Arial"/>
                <a:cs typeface="Arial"/>
                <a:sym typeface="Arial"/>
              </a:rPr>
              <a:t>Lottery                  </a:t>
            </a:r>
          </a:p>
          <a:p>
            <a:pPr marL="341313" marR="0" lvl="0" indent="-341313" algn="l" rtl="0">
              <a:spcBef>
                <a:spcPts val="0"/>
              </a:spcBef>
              <a:buClr>
                <a:schemeClr val="dk1"/>
              </a:buClr>
              <a:buSzPct val="100000"/>
              <a:buFont typeface="Arial"/>
              <a:buChar char="•"/>
            </a:pPr>
            <a:r>
              <a:rPr lang="en-US" sz="2800" b="0" i="0" u="none" strike="noStrike" cap="none">
                <a:solidFill>
                  <a:schemeClr val="dk1"/>
                </a:solidFill>
                <a:latin typeface="Arial"/>
                <a:ea typeface="Arial"/>
                <a:cs typeface="Arial"/>
                <a:sym typeface="Arial"/>
              </a:rPr>
              <a:t>Achievement-based</a:t>
            </a:r>
          </a:p>
          <a:p>
            <a:pPr marL="341313" marR="0" lvl="0" indent="-341313" algn="l" rtl="0">
              <a:spcBef>
                <a:spcPts val="0"/>
              </a:spcBef>
              <a:buClr>
                <a:schemeClr val="dk1"/>
              </a:buClr>
              <a:buSzPct val="100000"/>
              <a:buFont typeface="Arial"/>
              <a:buChar char="•"/>
            </a:pPr>
            <a:r>
              <a:rPr lang="en-US" sz="2800" b="0" i="0" u="none" strike="noStrike" cap="none">
                <a:solidFill>
                  <a:schemeClr val="dk1"/>
                </a:solidFill>
                <a:latin typeface="Arial"/>
                <a:ea typeface="Arial"/>
                <a:cs typeface="Arial"/>
                <a:sym typeface="Arial"/>
              </a:rPr>
              <a:t>Need-based</a:t>
            </a:r>
          </a:p>
          <a:p>
            <a:pPr marL="341313" marR="0" lvl="0" indent="-341313" algn="l" rtl="0">
              <a:spcBef>
                <a:spcPts val="0"/>
              </a:spcBef>
              <a:buClr>
                <a:schemeClr val="dk1"/>
              </a:buClr>
              <a:buSzPct val="100000"/>
              <a:buFont typeface="Arial"/>
              <a:buChar char="•"/>
            </a:pPr>
            <a:r>
              <a:rPr lang="en-US" sz="2800" b="0" i="0" u="none" strike="noStrike" cap="none">
                <a:solidFill>
                  <a:schemeClr val="dk1"/>
                </a:solidFill>
                <a:latin typeface="Arial"/>
                <a:ea typeface="Arial"/>
                <a:cs typeface="Arial"/>
                <a:sym typeface="Arial"/>
              </a:rPr>
              <a:t>Brute force</a:t>
            </a:r>
          </a:p>
          <a:p>
            <a:pPr marL="341313" marR="0" lvl="0" indent="-341313" algn="l" rtl="0">
              <a:spcBef>
                <a:spcPts val="0"/>
              </a:spcBef>
              <a:buClr>
                <a:schemeClr val="dk1"/>
              </a:buClr>
              <a:buSzPct val="100000"/>
              <a:buFont typeface="Arial"/>
              <a:buChar char="•"/>
            </a:pPr>
            <a:r>
              <a:rPr lang="en-US" sz="2800" b="0" i="0" u="none" strike="noStrike" cap="none">
                <a:solidFill>
                  <a:schemeClr val="dk1"/>
                </a:solidFill>
                <a:latin typeface="Arial"/>
                <a:ea typeface="Arial"/>
                <a:cs typeface="Arial"/>
                <a:sym typeface="Arial"/>
              </a:rPr>
              <a:t>First come, first served</a:t>
            </a:r>
          </a:p>
          <a:p>
            <a:pPr marL="341313" marR="0" lvl="0" indent="-341313" algn="l" rtl="0">
              <a:spcBef>
                <a:spcPts val="0"/>
              </a:spcBef>
              <a:buClr>
                <a:schemeClr val="dk1"/>
              </a:buClr>
              <a:buSzPct val="100000"/>
              <a:buFont typeface="Arial"/>
              <a:buChar char="•"/>
            </a:pPr>
            <a:r>
              <a:rPr lang="en-US" sz="2800" b="0" i="0" u="none" strike="noStrike" cap="none">
                <a:solidFill>
                  <a:schemeClr val="dk1"/>
                </a:solidFill>
                <a:latin typeface="Arial"/>
                <a:ea typeface="Arial"/>
                <a:cs typeface="Arial"/>
                <a:sym typeface="Arial"/>
              </a:rPr>
              <a:t>Appearance</a:t>
            </a:r>
          </a:p>
        </p:txBody>
      </p:sp>
      <p:pic>
        <p:nvPicPr>
          <p:cNvPr id="78" name="Shape 78" descr="C:\Documents and Settings\Stephenv\Desktop\Stock Images\HSE_Lesson02_Slide2.jpg"/>
          <p:cNvPicPr preferRelativeResize="0"/>
          <p:nvPr/>
        </p:nvPicPr>
        <p:blipFill rotWithShape="1">
          <a:blip r:embed="rId3">
            <a:alphaModFix/>
          </a:blip>
          <a:srcRect/>
          <a:stretch/>
        </p:blipFill>
        <p:spPr>
          <a:xfrm>
            <a:off x="234950" y="1600200"/>
            <a:ext cx="2965449" cy="416718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344527"/>
            <a:ext cx="8229600" cy="5501699"/>
          </a:xfrm>
          <a:prstGeom prst="rect">
            <a:avLst/>
          </a:prstGeom>
        </p:spPr>
        <p:txBody>
          <a:bodyPr lIns="91425" tIns="91425" rIns="91425" bIns="91425" anchor="ctr" anchorCtr="0">
            <a:noAutofit/>
          </a:bodyPr>
          <a:lstStyle/>
          <a:p>
            <a:pPr lvl="0" algn="l" rtl="0">
              <a:spcBef>
                <a:spcPts val="0"/>
              </a:spcBef>
              <a:buNone/>
            </a:pPr>
            <a:r>
              <a:rPr lang="en-US" sz="3600"/>
              <a:t>Since everyone can’t have everything they want, what should be the goal of any allocation method?</a:t>
            </a:r>
          </a:p>
          <a:p>
            <a:pPr lvl="0" algn="l" rtl="0">
              <a:spcBef>
                <a:spcPts val="0"/>
              </a:spcBef>
              <a:buNone/>
            </a:pPr>
            <a:endParaRPr sz="3600"/>
          </a:p>
          <a:p>
            <a:pPr lvl="0" algn="l" rtl="0">
              <a:spcBef>
                <a:spcPts val="0"/>
              </a:spcBef>
              <a:buNone/>
            </a:pPr>
            <a:r>
              <a:rPr lang="en-US" sz="3600"/>
              <a:t>-fairness?</a:t>
            </a:r>
          </a:p>
          <a:p>
            <a:pPr lvl="0" algn="l" rtl="0">
              <a:spcBef>
                <a:spcPts val="0"/>
              </a:spcBef>
              <a:buNone/>
            </a:pPr>
            <a:r>
              <a:rPr lang="en-US" sz="3600"/>
              <a:t>-equity?</a:t>
            </a:r>
          </a:p>
          <a:p>
            <a:pPr lvl="0" algn="l" rtl="0">
              <a:spcBef>
                <a:spcPts val="0"/>
              </a:spcBef>
              <a:buNone/>
            </a:pPr>
            <a:r>
              <a:rPr lang="en-US" sz="3600"/>
              <a:t>-provide for the most need?</a:t>
            </a:r>
          </a:p>
          <a:p>
            <a:pPr lvl="0" algn="l" rtl="0">
              <a:spcBef>
                <a:spcPts val="0"/>
              </a:spcBef>
              <a:buNone/>
            </a:pPr>
            <a:r>
              <a:rPr lang="en-US" sz="3600"/>
              <a:t>-provide the greatest benefit?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fade">
                                      <p:cBhvr>
                                        <p:cTn id="7" dur="1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228600" y="403412"/>
            <a:ext cx="8686800" cy="1295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3600" b="1" i="0" u="none" strike="noStrike" cap="none">
                <a:solidFill>
                  <a:schemeClr val="dk1"/>
                </a:solidFill>
                <a:latin typeface="Arial"/>
                <a:ea typeface="Arial"/>
                <a:cs typeface="Arial"/>
                <a:sym typeface="Arial"/>
              </a:rPr>
              <a:t>What Are Some Examples of These Forms of Allocation?</a:t>
            </a:r>
          </a:p>
        </p:txBody>
      </p:sp>
      <p:sp>
        <p:nvSpPr>
          <p:cNvPr id="90" name="Shape 90"/>
          <p:cNvSpPr txBox="1">
            <a:spLocks noGrp="1"/>
          </p:cNvSpPr>
          <p:nvPr>
            <p:ph type="body" idx="1"/>
          </p:nvPr>
        </p:nvSpPr>
        <p:spPr>
          <a:xfrm>
            <a:off x="762000" y="1752600"/>
            <a:ext cx="8153399" cy="4190999"/>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2600" b="0" i="0" u="none" strike="noStrike" cap="none">
                <a:solidFill>
                  <a:schemeClr val="dk1"/>
                </a:solidFill>
                <a:latin typeface="Arial"/>
                <a:ea typeface="Arial"/>
                <a:cs typeface="Arial"/>
                <a:sym typeface="Arial"/>
              </a:rPr>
              <a:t>Rationing – wartime, OPEC oil crisis, sales </a:t>
            </a:r>
          </a:p>
          <a:p>
            <a:pPr marL="342900" marR="0" lvl="0" indent="-342900" algn="l" rtl="0">
              <a:spcBef>
                <a:spcPts val="520"/>
              </a:spcBef>
              <a:buClr>
                <a:schemeClr val="dk1"/>
              </a:buClr>
              <a:buSzPct val="100000"/>
              <a:buFont typeface="Arial"/>
              <a:buChar char="•"/>
            </a:pPr>
            <a:r>
              <a:rPr lang="en-US" sz="2600" b="0" i="0" u="none" strike="noStrike" cap="none">
                <a:solidFill>
                  <a:schemeClr val="dk1"/>
                </a:solidFill>
                <a:latin typeface="Arial"/>
                <a:ea typeface="Arial"/>
                <a:cs typeface="Arial"/>
                <a:sym typeface="Arial"/>
              </a:rPr>
              <a:t>Lottery – sporting-event tickets, prizes, unpleasant tasks</a:t>
            </a:r>
          </a:p>
          <a:p>
            <a:pPr marL="342900" marR="0" lvl="0" indent="-342900" algn="l" rtl="0">
              <a:spcBef>
                <a:spcPts val="520"/>
              </a:spcBef>
              <a:buClr>
                <a:schemeClr val="dk1"/>
              </a:buClr>
              <a:buSzPct val="100000"/>
              <a:buFont typeface="Arial"/>
              <a:buChar char="•"/>
            </a:pPr>
            <a:r>
              <a:rPr lang="en-US" sz="2600" b="0" i="0" u="none" strike="noStrike" cap="none">
                <a:solidFill>
                  <a:schemeClr val="dk1"/>
                </a:solidFill>
                <a:latin typeface="Arial"/>
                <a:ea typeface="Arial"/>
                <a:cs typeface="Arial"/>
                <a:sym typeface="Arial"/>
              </a:rPr>
              <a:t>Achievement-based – contests, college admissions</a:t>
            </a:r>
          </a:p>
          <a:p>
            <a:pPr marL="342900" marR="0" lvl="0" indent="-342900" algn="l" rtl="0">
              <a:spcBef>
                <a:spcPts val="520"/>
              </a:spcBef>
              <a:buClr>
                <a:schemeClr val="dk1"/>
              </a:buClr>
              <a:buSzPct val="100000"/>
              <a:buFont typeface="Arial"/>
              <a:buChar char="•"/>
            </a:pPr>
            <a:r>
              <a:rPr lang="en-US" sz="2600" b="0" i="0" u="none" strike="noStrike" cap="none">
                <a:solidFill>
                  <a:schemeClr val="dk1"/>
                </a:solidFill>
                <a:latin typeface="Arial"/>
                <a:ea typeface="Arial"/>
                <a:cs typeface="Arial"/>
                <a:sym typeface="Arial"/>
              </a:rPr>
              <a:t>Need-based – means-tested welfare, medical triage</a:t>
            </a:r>
          </a:p>
          <a:p>
            <a:pPr marL="342900" marR="0" lvl="0" indent="-342900" algn="l" rtl="0">
              <a:spcBef>
                <a:spcPts val="520"/>
              </a:spcBef>
              <a:buClr>
                <a:schemeClr val="dk1"/>
              </a:buClr>
              <a:buSzPct val="100000"/>
              <a:buFont typeface="Arial"/>
              <a:buChar char="•"/>
            </a:pPr>
            <a:r>
              <a:rPr lang="en-US" sz="2600" b="0" i="0" u="none" strike="noStrike" cap="none">
                <a:solidFill>
                  <a:schemeClr val="dk1"/>
                </a:solidFill>
                <a:latin typeface="Arial"/>
                <a:ea typeface="Arial"/>
                <a:cs typeface="Arial"/>
                <a:sym typeface="Arial"/>
              </a:rPr>
              <a:t>Brute force – war</a:t>
            </a:r>
          </a:p>
          <a:p>
            <a:pPr marL="342900" marR="0" lvl="0" indent="-342900" algn="l" rtl="0">
              <a:spcBef>
                <a:spcPts val="520"/>
              </a:spcBef>
              <a:buClr>
                <a:schemeClr val="dk1"/>
              </a:buClr>
              <a:buSzPct val="100000"/>
              <a:buFont typeface="Arial"/>
              <a:buChar char="•"/>
            </a:pPr>
            <a:r>
              <a:rPr lang="en-US" sz="2600" b="0" i="0" u="none" strike="noStrike" cap="none">
                <a:solidFill>
                  <a:schemeClr val="dk1"/>
                </a:solidFill>
                <a:latin typeface="Arial"/>
                <a:ea typeface="Arial"/>
                <a:cs typeface="Arial"/>
                <a:sym typeface="Arial"/>
              </a:rPr>
              <a:t>First come, first served – “Black Friday,” organ transplant</a:t>
            </a:r>
          </a:p>
          <a:p>
            <a:pPr marL="342900" marR="0" lvl="0" indent="-342900" algn="l" rtl="0">
              <a:spcBef>
                <a:spcPts val="520"/>
              </a:spcBef>
              <a:buClr>
                <a:schemeClr val="dk1"/>
              </a:buClr>
              <a:buSzPct val="100000"/>
              <a:buFont typeface="Arial"/>
              <a:buChar char="•"/>
            </a:pPr>
            <a:r>
              <a:rPr lang="en-US" sz="2600" b="0" i="0" u="none" strike="noStrike" cap="none">
                <a:solidFill>
                  <a:schemeClr val="dk1"/>
                </a:solidFill>
                <a:latin typeface="Arial"/>
                <a:ea typeface="Arial"/>
                <a:cs typeface="Arial"/>
                <a:sym typeface="Arial"/>
              </a:rPr>
              <a:t>Appearance – nightclub entry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228600" y="403368"/>
            <a:ext cx="8686800" cy="473699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3600" b="1">
                <a:solidFill>
                  <a:schemeClr val="dk1"/>
                </a:solidFill>
              </a:rPr>
              <a:t>Gallery Walk:</a:t>
            </a:r>
          </a:p>
          <a:p>
            <a:pPr marL="0" marR="0" lvl="0" indent="0" algn="ctr" rtl="0">
              <a:spcBef>
                <a:spcPts val="0"/>
              </a:spcBef>
              <a:buClr>
                <a:schemeClr val="dk1"/>
              </a:buClr>
              <a:buSzPct val="25000"/>
              <a:buFont typeface="Arial"/>
              <a:buNone/>
            </a:pPr>
            <a:r>
              <a:rPr lang="en-US" sz="3600" b="1">
                <a:solidFill>
                  <a:schemeClr val="dk1"/>
                </a:solidFill>
              </a:rPr>
              <a:t>Provide reasons why each method might work well.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344527"/>
            <a:ext cx="8229600" cy="5437500"/>
          </a:xfrm>
          <a:prstGeom prst="rect">
            <a:avLst/>
          </a:prstGeom>
        </p:spPr>
        <p:txBody>
          <a:bodyPr lIns="91425" tIns="91425" rIns="91425" bIns="91425" anchor="ctr" anchorCtr="0">
            <a:noAutofit/>
          </a:bodyPr>
          <a:lstStyle/>
          <a:p>
            <a:pPr lvl="0" algn="l" rtl="0">
              <a:spcBef>
                <a:spcPts val="0"/>
              </a:spcBef>
              <a:buNone/>
            </a:pPr>
            <a:r>
              <a:rPr lang="en-US" sz="3000">
                <a:solidFill>
                  <a:srgbClr val="FF0000"/>
                </a:solidFill>
              </a:rPr>
              <a:t>Who benefits from each of these methods?</a:t>
            </a:r>
          </a:p>
          <a:p>
            <a:pPr lvl="0" algn="l" rtl="0">
              <a:spcBef>
                <a:spcPts val="0"/>
              </a:spcBef>
              <a:buNone/>
            </a:pPr>
            <a:endParaRPr sz="2400">
              <a:solidFill>
                <a:schemeClr val="dk1"/>
              </a:solidFill>
            </a:endParaRPr>
          </a:p>
          <a:p>
            <a:pPr lvl="0" algn="l" rtl="0">
              <a:spcBef>
                <a:spcPts val="0"/>
              </a:spcBef>
              <a:buNone/>
            </a:pPr>
            <a:r>
              <a:rPr lang="en-US" sz="2400">
                <a:solidFill>
                  <a:schemeClr val="dk1"/>
                </a:solidFill>
              </a:rPr>
              <a:t>-Rationing: allows for broader distribution   </a:t>
            </a:r>
          </a:p>
          <a:p>
            <a:pPr lvl="0" algn="l" rtl="0">
              <a:spcBef>
                <a:spcPts val="0"/>
              </a:spcBef>
              <a:buNone/>
            </a:pPr>
            <a:r>
              <a:rPr lang="en-US" sz="2400">
                <a:solidFill>
                  <a:schemeClr val="dk1"/>
                </a:solidFill>
              </a:rPr>
              <a:t>-Lottery: removes subjectivity (random)                 </a:t>
            </a:r>
          </a:p>
          <a:p>
            <a:pPr lvl="0" algn="l" rtl="0">
              <a:spcBef>
                <a:spcPts val="0"/>
              </a:spcBef>
              <a:buNone/>
            </a:pPr>
            <a:r>
              <a:rPr lang="en-US" sz="2400">
                <a:solidFill>
                  <a:schemeClr val="dk1"/>
                </a:solidFill>
              </a:rPr>
              <a:t>-Achievement-based, rewards the hardest workers</a:t>
            </a:r>
          </a:p>
          <a:p>
            <a:pPr lvl="0" algn="l" rtl="0">
              <a:spcBef>
                <a:spcPts val="0"/>
              </a:spcBef>
              <a:buNone/>
            </a:pPr>
            <a:r>
              <a:rPr lang="en-US" sz="2400">
                <a:solidFill>
                  <a:schemeClr val="dk1"/>
                </a:solidFill>
              </a:rPr>
              <a:t>-Need-based: responds to those perceived to be suffering the greatest hardships</a:t>
            </a:r>
          </a:p>
          <a:p>
            <a:pPr lvl="0" algn="l" rtl="0">
              <a:spcBef>
                <a:spcPts val="0"/>
              </a:spcBef>
              <a:buNone/>
            </a:pPr>
            <a:r>
              <a:rPr lang="en-US" sz="2400">
                <a:solidFill>
                  <a:schemeClr val="dk1"/>
                </a:solidFill>
              </a:rPr>
              <a:t>-Brute force: rewards the strong</a:t>
            </a:r>
          </a:p>
          <a:p>
            <a:pPr lvl="0" algn="l" rtl="0">
              <a:spcBef>
                <a:spcPts val="0"/>
              </a:spcBef>
              <a:buNone/>
            </a:pPr>
            <a:r>
              <a:rPr lang="en-US" sz="2400">
                <a:solidFill>
                  <a:schemeClr val="dk1"/>
                </a:solidFill>
              </a:rPr>
              <a:t>-First come: first served, rewards those at the top of the list or at the beginning of the line</a:t>
            </a:r>
          </a:p>
          <a:p>
            <a:pPr lvl="0" algn="l" rtl="0">
              <a:spcBef>
                <a:spcPts val="0"/>
              </a:spcBef>
              <a:buNone/>
            </a:pPr>
            <a:r>
              <a:rPr lang="en-US" sz="2400">
                <a:solidFill>
                  <a:schemeClr val="dk1"/>
                </a:solidFill>
              </a:rPr>
              <a:t>-Appearance: rewards those deemed attractive by society’s standards</a:t>
            </a:r>
          </a:p>
          <a:p>
            <a:pPr lv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42900" y="347867"/>
            <a:ext cx="8458200" cy="1480931"/>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3000" b="1" i="0" u="none" strike="noStrike" cap="none">
                <a:solidFill>
                  <a:schemeClr val="dk1"/>
                </a:solidFill>
                <a:latin typeface="Arial"/>
                <a:ea typeface="Arial"/>
                <a:cs typeface="Arial"/>
                <a:sym typeface="Arial"/>
              </a:rPr>
              <a:t>Markets Typically Allocate Resources Based on Price and the Ability to Pay. </a:t>
            </a:r>
            <a:r>
              <a:rPr lang="en-US" sz="3000" b="1" i="1" u="none" strike="noStrike" cap="none">
                <a:solidFill>
                  <a:schemeClr val="dk1"/>
                </a:solidFill>
                <a:latin typeface="Arial"/>
                <a:ea typeface="Arial"/>
                <a:cs typeface="Arial"/>
                <a:sym typeface="Arial"/>
              </a:rPr>
              <a:t>P</a:t>
            </a:r>
            <a:r>
              <a:rPr lang="en-US" sz="3000" b="1" i="1">
                <a:solidFill>
                  <a:schemeClr val="dk1"/>
                </a:solidFill>
              </a:rPr>
              <a:t>ricing Mechanism</a:t>
            </a:r>
            <a:r>
              <a:rPr lang="en-US" sz="3000" b="1">
                <a:solidFill>
                  <a:schemeClr val="dk1"/>
                </a:solidFill>
              </a:rPr>
              <a:t> provides a rationing function.</a:t>
            </a:r>
          </a:p>
        </p:txBody>
      </p:sp>
      <p:pic>
        <p:nvPicPr>
          <p:cNvPr id="107" name="Shape 107" descr="C:\Documents and Settings\Stephenv\Desktop\Stock Images\HSE_Lesson02_Slide4b.jpg"/>
          <p:cNvPicPr preferRelativeResize="0"/>
          <p:nvPr/>
        </p:nvPicPr>
        <p:blipFill rotWithShape="1">
          <a:blip r:embed="rId3">
            <a:alphaModFix/>
          </a:blip>
          <a:srcRect/>
          <a:stretch/>
        </p:blipFill>
        <p:spPr>
          <a:xfrm>
            <a:off x="3962400" y="1973424"/>
            <a:ext cx="4876799" cy="3657600"/>
          </a:xfrm>
          <a:prstGeom prst="rect">
            <a:avLst/>
          </a:prstGeom>
          <a:noFill/>
          <a:ln>
            <a:noFill/>
          </a:ln>
        </p:spPr>
      </p:pic>
      <p:pic>
        <p:nvPicPr>
          <p:cNvPr id="108" name="Shape 108" descr="C:\Documents and Settings\Stephenv\Desktop\Stock Images\HSE_Lesson02_Slide4a.jpg"/>
          <p:cNvPicPr preferRelativeResize="0"/>
          <p:nvPr/>
        </p:nvPicPr>
        <p:blipFill rotWithShape="1">
          <a:blip r:embed="rId4">
            <a:alphaModFix/>
          </a:blip>
          <a:srcRect/>
          <a:stretch/>
        </p:blipFill>
        <p:spPr>
          <a:xfrm>
            <a:off x="877887" y="1973424"/>
            <a:ext cx="2551111" cy="356869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347901"/>
            <a:ext cx="8229600" cy="5417999"/>
          </a:xfrm>
          <a:prstGeom prst="rect">
            <a:avLst/>
          </a:prstGeom>
        </p:spPr>
        <p:txBody>
          <a:bodyPr lIns="91425" tIns="91425" rIns="91425" bIns="91425" anchor="ctr" anchorCtr="0">
            <a:noAutofit/>
          </a:bodyPr>
          <a:lstStyle/>
          <a:p>
            <a:pPr lvl="0" algn="l" rtl="0">
              <a:spcBef>
                <a:spcPts val="0"/>
              </a:spcBef>
              <a:buNone/>
            </a:pPr>
            <a:r>
              <a:rPr lang="en-US" sz="2400"/>
              <a:t>-Without a central pricing authority, the market and its pricing mechanism serve as a regulating device to equate demand with supply.</a:t>
            </a:r>
          </a:p>
          <a:p>
            <a:pPr lvl="0" algn="l" rtl="0">
              <a:spcBef>
                <a:spcPts val="0"/>
              </a:spcBef>
              <a:buNone/>
            </a:pPr>
            <a:r>
              <a:rPr lang="en-US" sz="2400"/>
              <a:t>-For example, when there is a shortage of an item, prices are bid up, satisfying those willing to pay the higher price.</a:t>
            </a:r>
          </a:p>
          <a:p>
            <a:pPr lvl="0" algn="l" rtl="0">
              <a:spcBef>
                <a:spcPts val="0"/>
              </a:spcBef>
              <a:buNone/>
            </a:pPr>
            <a:r>
              <a:rPr lang="en-US" sz="2400"/>
              <a:t>-When there’s a surplus prices fall, opening up purchase opportunities for more customers.</a:t>
            </a:r>
          </a:p>
          <a:p>
            <a:pPr lvl="0" algn="l" rtl="0">
              <a:spcBef>
                <a:spcPts val="0"/>
              </a:spcBef>
              <a:buNone/>
            </a:pPr>
            <a:r>
              <a:rPr lang="en-US" sz="2400"/>
              <a:t>-Higher prices send a signal to increase output.</a:t>
            </a:r>
          </a:p>
          <a:p>
            <a:pPr marL="0" lvl="0" indent="0" algn="l" rtl="0">
              <a:spcBef>
                <a:spcPts val="0"/>
              </a:spcBef>
              <a:buNone/>
            </a:pPr>
            <a:r>
              <a:rPr lang="en-US" sz="2400"/>
              <a:t>-Lower prices signal it is time to cut-back on production</a:t>
            </a:r>
          </a:p>
          <a:p>
            <a:pPr lvl="0" indent="457200" algn="l" rtl="0">
              <a:spcBef>
                <a:spcPts val="0"/>
              </a:spcBef>
              <a:buNone/>
            </a:pPr>
            <a:endParaRPr sz="1800">
              <a:solidFill>
                <a:srgbClr val="FF0000"/>
              </a:solidFill>
              <a:highlight>
                <a:srgbClr val="FFFFFF"/>
              </a:highlight>
            </a:endParaRPr>
          </a:p>
          <a:p>
            <a:pPr lvl="0" indent="457200" algn="l">
              <a:spcBef>
                <a:spcPts val="0"/>
              </a:spcBef>
              <a:buNone/>
            </a:pPr>
            <a:r>
              <a:rPr lang="en-US" sz="1800" b="1">
                <a:solidFill>
                  <a:srgbClr val="FF0000"/>
                </a:solidFill>
                <a:highlight>
                  <a:srgbClr val="FFFFFF"/>
                </a:highlight>
              </a:rPr>
              <a:t>Definition: Price mechanism refers to the system where the forces of demand and supply determine the prices of commodities and the changes therein.</a:t>
            </a:r>
          </a:p>
        </p:txBody>
      </p:sp>
    </p:spTree>
  </p:cSld>
  <p:clrMapOvr>
    <a:masterClrMapping/>
  </p:clrMapOvr>
</p:sld>
</file>

<file path=ppt/theme/theme1.xml><?xml version="1.0" encoding="utf-8"?>
<a:theme xmlns:a="http://schemas.openxmlformats.org/drawingml/2006/main" name="1_HSE_Lesson01_ms-comp">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670</Words>
  <Application>Microsoft Office PowerPoint</Application>
  <PresentationFormat>On-screen Show (4:3)</PresentationFormat>
  <Paragraphs>67</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1_HSE_Lesson01_ms-comp</vt:lpstr>
      <vt:lpstr>1. Have you ever had difficulty getting something you wanted?  2. Why can’t you have everything you want?  3. How do we decide as a society who gets what?   4. What institution provides the framework for controlling allocation of goods and services?  </vt:lpstr>
      <vt:lpstr>The Dilemma Posed by Scarcity</vt:lpstr>
      <vt:lpstr>Individuals and Societies Must Devise Ways to Deal with This Problem</vt:lpstr>
      <vt:lpstr>Since everyone can’t have everything they want, what should be the goal of any allocation method?  -fairness? -equity? -provide for the most need? -provide the greatest benefit?</vt:lpstr>
      <vt:lpstr>What Are Some Examples of These Forms of Allocation?</vt:lpstr>
      <vt:lpstr>Gallery Walk: Provide reasons why each method might work well.</vt:lpstr>
      <vt:lpstr>Who benefits from each of these methods?  -Rationing: allows for broader distribution    -Lottery: removes subjectivity (random)                  -Achievement-based, rewards the hardest workers -Need-based: responds to those perceived to be suffering the greatest hardships -Brute force: rewards the strong -First come: first served, rewards those at the top of the list or at the beginning of the line -Appearance: rewards those deemed attractive by society’s standards </vt:lpstr>
      <vt:lpstr>Markets Typically Allocate Resources Based on Price and the Ability to Pay. Pricing Mechanism provides a rationing function.</vt:lpstr>
      <vt:lpstr>-Without a central pricing authority, the market and its pricing mechanism serve as a regulating device to equate demand with supply. -For example, when there is a shortage of an item, prices are bid up, satisfying those willing to pay the higher price. -When there’s a surplus prices fall, opening up purchase opportunities for more customers. -Higher prices send a signal to increase output. -Lower prices signal it is time to cut-back on production  Definition: Price mechanism refers to the system where the forces of demand and supply determine the prices of commodities and the changes therein.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Have you ever had difficulty getting something you wanted?  2. Why can’t you have everything you want?  3. How do we decide as a society who gets what?   4. What institution provides the framework for controlling allocation of goods and services?  </dc:title>
  <dc:creator>Alex Forsthoff</dc:creator>
  <cp:lastModifiedBy>Windows User</cp:lastModifiedBy>
  <cp:revision>1</cp:revision>
  <dcterms:modified xsi:type="dcterms:W3CDTF">2016-09-06T15:10:01Z</dcterms:modified>
</cp:coreProperties>
</file>