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93" r:id="rId2"/>
    <p:sldId id="278" r:id="rId3"/>
    <p:sldId id="283" r:id="rId4"/>
    <p:sldId id="294" r:id="rId5"/>
    <p:sldId id="285" r:id="rId6"/>
    <p:sldId id="286" r:id="rId7"/>
    <p:sldId id="265" r:id="rId8"/>
    <p:sldId id="287" r:id="rId9"/>
    <p:sldId id="266" r:id="rId10"/>
    <p:sldId id="288" r:id="rId11"/>
    <p:sldId id="289" r:id="rId12"/>
    <p:sldId id="273" r:id="rId13"/>
    <p:sldId id="290" r:id="rId14"/>
    <p:sldId id="302" r:id="rId15"/>
    <p:sldId id="303" r:id="rId16"/>
    <p:sldId id="304" r:id="rId17"/>
    <p:sldId id="316" r:id="rId18"/>
    <p:sldId id="315" r:id="rId19"/>
    <p:sldId id="305" r:id="rId20"/>
    <p:sldId id="306" r:id="rId21"/>
    <p:sldId id="308" r:id="rId22"/>
    <p:sldId id="309" r:id="rId23"/>
    <p:sldId id="317" r:id="rId24"/>
    <p:sldId id="310" r:id="rId25"/>
    <p:sldId id="314" r:id="rId26"/>
    <p:sldId id="311" r:id="rId27"/>
    <p:sldId id="312" r:id="rId28"/>
    <p:sldId id="313" r:id="rId29"/>
    <p:sldId id="296" r:id="rId30"/>
    <p:sldId id="297" r:id="rId31"/>
    <p:sldId id="257" r:id="rId32"/>
    <p:sldId id="292" r:id="rId33"/>
    <p:sldId id="280" r:id="rId34"/>
    <p:sldId id="282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FFCC"/>
    <a:srgbClr val="FFFFCC"/>
    <a:srgbClr val="FFCCFF"/>
    <a:srgbClr val="CCFF99"/>
    <a:srgbClr val="CCECFF"/>
    <a:srgbClr val="CCCC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108" autoAdjust="0"/>
  </p:normalViewPr>
  <p:slideViewPr>
    <p:cSldViewPr>
      <p:cViewPr varScale="1">
        <p:scale>
          <a:sx n="73" d="100"/>
          <a:sy n="73" d="100"/>
        </p:scale>
        <p:origin x="129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76145331-23E7-436F-A45B-7EBB0FE7CC98}" type="datetimeFigureOut">
              <a:rPr lang="en-US"/>
              <a:pPr>
                <a:defRPr/>
              </a:pPr>
              <a:t>12/13/2016</a:t>
            </a:fld>
            <a:endParaRPr 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9A77A674-67F2-4C29-A60D-8BFE0C2316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C529509-5DC3-4ACD-ABD3-987CB840E09F}" type="datetimeFigureOut">
              <a:rPr lang="en-US"/>
              <a:pPr>
                <a:defRPr/>
              </a:pPr>
              <a:t>12/13/2016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B297A8C-6EDC-4A69-A5E5-01BB4C4C92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smtClean="0">
                <a:ea typeface="Calibri" pitchFamily="34" charset="0"/>
                <a:cs typeface="Calibri" pitchFamily="34" charset="0"/>
              </a:rPr>
              <a:t>From 1880 to 1921, a record setting 23 million immigrants arrived in the USA. At the time,.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smtClean="0">
                <a:ea typeface="Calibri" pitchFamily="34" charset="0"/>
                <a:cs typeface="Calibri" pitchFamily="34" charset="0"/>
              </a:rPr>
              <a:t>From the colonial era to 1880, most immigrants to America came from England, Ireland, or Germany in Northern Europe. Between 1880 and 1921, approximately 70% of all immigrants entering the USA came</a:t>
            </a:r>
            <a:r>
              <a:rPr lang="en-US" b="1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smtClean="0">
                <a:ea typeface="Calibri" pitchFamily="34" charset="0"/>
                <a:cs typeface="Calibri" pitchFamily="34" charset="0"/>
              </a:rPr>
              <a:t>from </a:t>
            </a:r>
            <a:r>
              <a:rPr lang="en-US" b="1" i="1" smtClean="0">
                <a:ea typeface="Calibri" pitchFamily="34" charset="0"/>
                <a:cs typeface="Calibri" pitchFamily="34" charset="0"/>
              </a:rPr>
              <a:t>southern and eastern Europe </a:t>
            </a:r>
            <a:r>
              <a:rPr lang="en-US" smtClean="0">
                <a:ea typeface="Calibri" pitchFamily="34" charset="0"/>
                <a:cs typeface="Calibri" pitchFamily="34" charset="0"/>
              </a:rPr>
              <a:t>(Italy, Austria-Hungary, Russia, Poland). 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smtClean="0">
                <a:ea typeface="Calibri" pitchFamily="34" charset="0"/>
                <a:cs typeface="Calibri" pitchFamily="34" charset="0"/>
              </a:rPr>
              <a:t>These </a:t>
            </a:r>
            <a:r>
              <a:rPr lang="en-US" b="1" smtClean="0">
                <a:ea typeface="Calibri" pitchFamily="34" charset="0"/>
                <a:cs typeface="Calibri" pitchFamily="34" charset="0"/>
              </a:rPr>
              <a:t>“</a:t>
            </a:r>
            <a:r>
              <a:rPr lang="en-US" b="1" i="1" smtClean="0">
                <a:ea typeface="Calibri" pitchFamily="34" charset="0"/>
                <a:cs typeface="Calibri" pitchFamily="34" charset="0"/>
              </a:rPr>
              <a:t>new immigrants</a:t>
            </a:r>
            <a:r>
              <a:rPr lang="en-US" smtClean="0">
                <a:ea typeface="Calibri" pitchFamily="34" charset="0"/>
                <a:cs typeface="Calibri" pitchFamily="34" charset="0"/>
              </a:rPr>
              <a:t>” were typically young, male, and either Catholic or Jewish. Most spoke little or no English. The majority were unskilled agricultural laborers with little money or education. 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DF996B-FEC9-439A-A83E-3CB8FAD07157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/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3571DF-9DF1-452C-9A4A-46EBFF285450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/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418568-3CB7-4D01-9D41-FEB202A4A010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/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D47CFE-416F-4B88-A0AD-CEF9B05D1A5E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/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F00400-9357-4FBA-A8D3-B356823649A8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/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2CCB87-437B-4FD7-B0FC-353D80B8AF61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/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AF7138-7116-4BE8-BDC0-2BDCC8391721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/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9BED6BF-1507-4F1B-977A-3FFB00F25448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/>
            <a:endParaRPr lang="en-US" smtClean="0">
              <a:ea typeface="Calibri" pitchFamily="34" charset="0"/>
              <a:cs typeface="Calibri" pitchFamily="34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BBD5DD-EC90-45A7-8391-EA4D7523EEAD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/>
            <a:r>
              <a:rPr lang="en-US" smtClean="0"/>
              <a:t>“Tweed Courthouse”</a:t>
            </a:r>
            <a:r>
              <a:rPr lang="en-US" b="1" smtClean="0"/>
              <a:t>—</a:t>
            </a:r>
            <a:r>
              <a:rPr lang="en-US" smtClean="0"/>
              <a:t>NY County</a:t>
            </a:r>
            <a:r>
              <a:rPr lang="en-US" b="1" smtClean="0"/>
              <a:t> </a:t>
            </a:r>
            <a:r>
              <a:rPr lang="en-US" smtClean="0"/>
              <a:t>Courthouse was supposed to cost $250,000 but cost $13 million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EFDEFC-1042-45E6-A0B8-37E092E92D2F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/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D0873A-2776-4EEB-8346-060B920BCE55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mtClean="0">
                <a:ea typeface="Calibri" pitchFamily="34" charset="0"/>
                <a:cs typeface="Calibri" pitchFamily="34" charset="0"/>
              </a:rPr>
              <a:t>The processing of immigrants on Ellis Island was an ordeal that might take five hours or more. First, they. 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mtClean="0">
                <a:ea typeface="Calibri" pitchFamily="34" charset="0"/>
                <a:cs typeface="Calibri" pitchFamily="34" charset="0"/>
              </a:rPr>
              <a:t>Those who passed the medical exam then reported to a government inspector. The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1CBA6A3-5380-4D29-8F70-BF6386DC8648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Calibri" pitchFamily="34" charset="0"/>
              <a:cs typeface="Calibri" pitchFamily="34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E8B019-58E4-4433-BFAC-5D1383A93F11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/>
            <a:endParaRPr lang="en-US" smtClean="0">
              <a:ea typeface="Calibri" pitchFamily="34" charset="0"/>
              <a:cs typeface="Calibri" pitchFamily="34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9AF0889-6796-488B-88AC-EEA747903F86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5000"/>
              </a:lnSpc>
            </a:pPr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7D6A8E-0D27-4632-9CFE-6E5F2013AA13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F308AB-A993-40FC-B2D3-83864F75BCF6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B6877C-E961-46CB-86C3-44706D61EA0D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91A663-CD0F-4CD8-8EE9-269AE0F313CB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endParaRPr lang="en-US" smtClean="0">
              <a:ea typeface="Calibri" pitchFamily="34" charset="0"/>
              <a:cs typeface="Calibri" pitchFamily="34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F2E7BC-FD0A-4AA0-A21E-47CDF043C528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5000"/>
              </a:lnSpc>
              <a:spcBef>
                <a:spcPts val="600"/>
              </a:spcBef>
            </a:pPr>
            <a:r>
              <a:rPr lang="en-US" smtClean="0">
                <a:ea typeface="Calibri" pitchFamily="34" charset="0"/>
                <a:cs typeface="Calibri" pitchFamily="34" charset="0"/>
              </a:rPr>
              <a:t>Half of Manhattan’s fires were in tenement buildings.  </a:t>
            </a:r>
          </a:p>
          <a:p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C2E3C1-5865-4206-9521-AFC09DF62C93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E336FD-C363-4104-868B-C2188ABB8E98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9434DE-8793-4CED-80FD-2B4DCEABFE4B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3E9F5-7635-419B-86BD-A235B29FC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63EBE-3091-42C3-896B-DC2A13E249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DB65B-B7F1-44CB-8DF1-2E7CF66FA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8C350-E47F-4778-9774-078597734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4B3E4-6A07-4022-A45C-FB1ACB6542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1026B-CCAA-45F3-AC62-E32DD9EB61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B8992-7291-4D23-A40F-83AF46BA3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44E83-43E7-4007-AB52-540E88C45B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C0743-54F9-40B0-A756-3D77AD8F3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5F349-519E-4AF7-B408-9E284FDCC3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C9861-2F8D-4EF2-95BF-23FB84AD94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BCA75-477F-4D96-9F1B-751E8B1769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0BC028E2-440D-4514-8194-2FE5617D9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11" Type="http://schemas.openxmlformats.org/officeDocument/2006/relationships/image" Target="../media/image58.png"/><Relationship Id="rId5" Type="http://schemas.openxmlformats.org/officeDocument/2006/relationships/image" Target="../media/image52.jpeg"/><Relationship Id="rId10" Type="http://schemas.openxmlformats.org/officeDocument/2006/relationships/image" Target="../media/image57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6705600"/>
          </a:xfrm>
        </p:spPr>
        <p:txBody>
          <a:bodyPr rtlCol="0">
            <a:no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3600" u="sng" dirty="0" smtClean="0">
                <a:latin typeface="Calibri" pitchFamily="34" charset="0"/>
                <a:cs typeface="Calibri" pitchFamily="34" charset="0"/>
              </a:rPr>
              <a:t>Essential Question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600" dirty="0" smtClean="0">
                <a:latin typeface="Calibri" pitchFamily="34" charset="0"/>
                <a:cs typeface="Calibri" pitchFamily="34" charset="0"/>
              </a:rPr>
              <a:t>What impact did immigration and urbanization have on American life </a:t>
            </a:r>
            <a:br>
              <a:rPr lang="en-US" sz="3600" dirty="0" smtClean="0">
                <a:latin typeface="Calibri" pitchFamily="34" charset="0"/>
                <a:cs typeface="Calibri" pitchFamily="34" charset="0"/>
              </a:rPr>
            </a:br>
            <a:r>
              <a:rPr lang="en-US" sz="3600" dirty="0" smtClean="0">
                <a:latin typeface="Calibri" pitchFamily="34" charset="0"/>
                <a:cs typeface="Calibri" pitchFamily="34" charset="0"/>
              </a:rPr>
              <a:t>during the Gilded Age (1870-1900)?</a:t>
            </a:r>
          </a:p>
          <a:p>
            <a:pPr marL="457200" lvl="1" indent="0" fontAlgn="auto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/>
            </a:pPr>
            <a:endParaRPr lang="en-US" sz="3600" dirty="0" smtClean="0">
              <a:latin typeface="Calibri" pitchFamily="34" charset="0"/>
              <a:cs typeface="Calibri" pitchFamily="34" charset="0"/>
            </a:endParaRPr>
          </a:p>
          <a:p>
            <a:pPr marL="457200" lvl="1" indent="0" fontAlgn="auto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/>
            </a:pPr>
            <a:endParaRPr lang="en-US" sz="3600" dirty="0" smtClean="0">
              <a:latin typeface="Calibri" pitchFamily="34" charset="0"/>
              <a:cs typeface="Calibri" pitchFamily="34" charset="0"/>
            </a:endParaRP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3600" u="sng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CPUSH Agenda for Unit 7.4</a:t>
            </a:r>
            <a:r>
              <a:rPr lang="en-US" sz="3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: </a:t>
            </a:r>
          </a:p>
          <a:p>
            <a:pPr lvl="1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600" dirty="0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Clicker Questions</a:t>
            </a:r>
          </a:p>
          <a:p>
            <a:pPr lvl="1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“Immigration and Urbanization” notes</a:t>
            </a:r>
          </a:p>
          <a:p>
            <a:pPr lvl="1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600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Today’s HW: </a:t>
            </a:r>
            <a:r>
              <a:rPr lang="en-US" sz="3600" b="1" u="sng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14.2 </a:t>
            </a:r>
          </a:p>
          <a:p>
            <a:pPr lvl="1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600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Unit 7 Test: </a:t>
            </a:r>
            <a:r>
              <a:rPr lang="en-US" sz="3600" b="1" u="sng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Friday, November 16</a:t>
            </a:r>
          </a:p>
          <a:p>
            <a:pPr lvl="1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600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Performance Final: </a:t>
            </a:r>
            <a:r>
              <a:rPr lang="en-US" sz="3600" b="1" u="sng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Tuesday, </a:t>
            </a:r>
            <a:r>
              <a:rPr lang="en-US" sz="3600" b="1" u="sng" dirty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November </a:t>
            </a:r>
            <a:r>
              <a:rPr lang="en-US" sz="3600" b="1" u="sng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27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3" cstate="print">
            <a:lum bright="24000"/>
          </a:blip>
          <a:srcRect/>
          <a:stretch>
            <a:fillRect/>
          </a:stretch>
        </p:blipFill>
        <p:spPr bwMode="auto">
          <a:xfrm>
            <a:off x="304800" y="3341688"/>
            <a:ext cx="4267200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346450"/>
            <a:ext cx="4267200" cy="3554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1268" name="TextBox 7"/>
          <p:cNvSpPr txBox="1">
            <a:spLocks noChangeArrowheads="1"/>
          </p:cNvSpPr>
          <p:nvPr/>
        </p:nvSpPr>
        <p:spPr bwMode="auto">
          <a:xfrm>
            <a:off x="163513" y="76200"/>
            <a:ext cx="5018087" cy="1274763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Most American cities </a:t>
            </a:r>
            <a:b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were not prepared for such rapid population growth </a:t>
            </a:r>
          </a:p>
        </p:txBody>
      </p:sp>
      <p:sp>
        <p:nvSpPr>
          <p:cNvPr id="11269" name="TextBox 9"/>
          <p:cNvSpPr txBox="1">
            <a:spLocks noChangeArrowheads="1"/>
          </p:cNvSpPr>
          <p:nvPr/>
        </p:nvSpPr>
        <p:spPr bwMode="auto">
          <a:xfrm>
            <a:off x="152400" y="1509713"/>
            <a:ext cx="5029200" cy="1677987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Most urban immigrants lived in tenements: low rent apartments built the poorest parts of town called slums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334000" y="263525"/>
            <a:ext cx="3657600" cy="2860675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Many urban poor developed lung disease or tuberculosis; About 60% of immigrant babies died before their first birthday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 t="-694"/>
          <a:stretch>
            <a:fillRect/>
          </a:stretch>
        </p:blipFill>
        <p:spPr bwMode="auto">
          <a:xfrm>
            <a:off x="3505200" y="1622425"/>
            <a:ext cx="5511800" cy="523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2037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622425"/>
            <a:ext cx="3252788" cy="523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152400" y="171450"/>
            <a:ext cx="8834438" cy="135255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ts val="600"/>
              </a:spcBef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About 2/3 of immigrants settled in cities, such as New York, Chicago, Boston, or Philadelphia and  lived in ethnic neighborhoods called enclaves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0013" y="2133600"/>
            <a:ext cx="3252787" cy="4281488"/>
          </a:xfrm>
          <a:prstGeom prst="rect">
            <a:avLst/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ts val="600"/>
              </a:spcBef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Enclaves provided new immigrants with a sense of community and security, as the immigrants were surrounded by the familiar customs, food and language of their homeland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2" cstate="print"/>
          <a:srcRect t="6097"/>
          <a:stretch>
            <a:fillRect/>
          </a:stretch>
        </p:blipFill>
        <p:spPr bwMode="auto">
          <a:xfrm>
            <a:off x="4211638" y="533400"/>
            <a:ext cx="4754562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90600"/>
            <a:ext cx="3938588" cy="576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0" y="0"/>
            <a:ext cx="9144000" cy="533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200" kern="0" dirty="0">
                <a:solidFill>
                  <a:srgbClr val="C00000"/>
                </a:solidFill>
                <a:latin typeface="Calibri" pitchFamily="34" charset="0"/>
                <a:ea typeface="+mj-ea"/>
                <a:cs typeface="Calibri" pitchFamily="34" charset="0"/>
              </a:rPr>
              <a:t>What were working conditions like in the Gilded Age? </a:t>
            </a:r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3714750"/>
            <a:ext cx="4754562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701925"/>
            <a:ext cx="8839200" cy="407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152400" y="174625"/>
            <a:ext cx="8839200" cy="511175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ts val="600"/>
              </a:spcBef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The majority of immigrants worked in industrial jobs</a:t>
            </a:r>
          </a:p>
        </p:txBody>
      </p:sp>
      <p:sp>
        <p:nvSpPr>
          <p:cNvPr id="14340" name="TextBox 6"/>
          <p:cNvSpPr txBox="1">
            <a:spLocks noChangeArrowheads="1"/>
          </p:cNvSpPr>
          <p:nvPr/>
        </p:nvSpPr>
        <p:spPr bwMode="auto">
          <a:xfrm>
            <a:off x="3352800" y="836613"/>
            <a:ext cx="5638800" cy="1668462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Most immigrants were unskilled and were willing to accept almost</a:t>
            </a:r>
            <a:r>
              <a:rPr lang="en-US" sz="280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any</a:t>
            </a:r>
            <a:r>
              <a:rPr lang="en-US" sz="280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kind</a:t>
            </a:r>
            <a:r>
              <a:rPr lang="en-US" sz="280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of</a:t>
            </a:r>
            <a:r>
              <a:rPr lang="en-US" sz="280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job,</a:t>
            </a:r>
            <a:r>
              <a:rPr lang="en-US" sz="280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no</a:t>
            </a:r>
            <a:r>
              <a:rPr lang="en-US" sz="280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matter how un-attractive or low paying</a:t>
            </a:r>
          </a:p>
        </p:txBody>
      </p:sp>
      <p:sp>
        <p:nvSpPr>
          <p:cNvPr id="14341" name="TextBox 7"/>
          <p:cNvSpPr txBox="1">
            <a:spLocks noChangeArrowheads="1"/>
          </p:cNvSpPr>
          <p:nvPr/>
        </p:nvSpPr>
        <p:spPr bwMode="auto">
          <a:xfrm>
            <a:off x="152400" y="836613"/>
            <a:ext cx="3048000" cy="1677987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Industries were rapidly growing and in need of cheap workers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 smtClean="0">
                <a:solidFill>
                  <a:srgbClr val="C00000"/>
                </a:solidFill>
                <a:latin typeface="Calibri" pitchFamily="34" charset="0"/>
              </a:rPr>
              <a:t>What problems did workers face in the Gilded Age? </a:t>
            </a:r>
          </a:p>
        </p:txBody>
      </p:sp>
      <p:sp>
        <p:nvSpPr>
          <p:cNvPr id="15363" name="TextBox 1"/>
          <p:cNvSpPr txBox="1">
            <a:spLocks noChangeArrowheads="1"/>
          </p:cNvSpPr>
          <p:nvPr/>
        </p:nvSpPr>
        <p:spPr bwMode="auto">
          <a:xfrm>
            <a:off x="8229600" y="6550025"/>
            <a:ext cx="91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  <a:ea typeface="Calibri" pitchFamily="34" charset="0"/>
                <a:cs typeface="Calibri" pitchFamily="34" charset="0"/>
              </a:rPr>
              <a:t>3 images</a:t>
            </a:r>
          </a:p>
        </p:txBody>
      </p:sp>
      <p:pic>
        <p:nvPicPr>
          <p:cNvPr id="15364" name="Picture 27" descr="79-40_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09600"/>
            <a:ext cx="7924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1"/>
          <p:cNvSpPr>
            <a:spLocks noChangeArrowheads="1"/>
          </p:cNvSpPr>
          <p:nvPr/>
        </p:nvSpPr>
        <p:spPr bwMode="auto">
          <a:xfrm>
            <a:off x="76200" y="76200"/>
            <a:ext cx="8915400" cy="1219200"/>
          </a:xfrm>
          <a:prstGeom prst="rect">
            <a:avLst/>
          </a:prstGeom>
          <a:solidFill>
            <a:srgbClr val="CCE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In response to the low wages, long hours, and dangerous working conditions, many workers joined labor</a:t>
            </a:r>
            <a:r>
              <a:rPr lang="en-US" sz="240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unions</a:t>
            </a:r>
            <a:r>
              <a:rPr lang="en-US" sz="280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to</a:t>
            </a:r>
            <a:r>
              <a:rPr lang="en-US" sz="280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collectively</a:t>
            </a:r>
            <a:r>
              <a:rPr lang="en-US" sz="280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bargain</a:t>
            </a:r>
            <a:r>
              <a:rPr lang="en-US" sz="280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for</a:t>
            </a:r>
            <a:r>
              <a:rPr lang="en-US" sz="280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improvements</a:t>
            </a:r>
            <a:endParaRPr lang="en-US"/>
          </a:p>
        </p:txBody>
      </p:sp>
      <p:pic>
        <p:nvPicPr>
          <p:cNvPr id="16387" name="Picture 2" descr="http://cdn.dipity.com/uploads/events/a345bd7ee428c08b824f730eaec4ae9a_1M.png"/>
          <p:cNvPicPr>
            <a:picLocks noChangeAspect="1" noChangeArrowheads="1"/>
          </p:cNvPicPr>
          <p:nvPr/>
        </p:nvPicPr>
        <p:blipFill>
          <a:blip r:embed="rId3" cstate="print"/>
          <a:srcRect b="4443"/>
          <a:stretch>
            <a:fillRect/>
          </a:stretch>
        </p:blipFill>
        <p:spPr bwMode="auto">
          <a:xfrm>
            <a:off x="609600" y="1371600"/>
            <a:ext cx="7805738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/>
          <p:cNvSpPr>
            <a:spLocks noChangeArrowheads="1"/>
          </p:cNvSpPr>
          <p:nvPr/>
        </p:nvSpPr>
        <p:spPr bwMode="auto">
          <a:xfrm>
            <a:off x="152400" y="152400"/>
            <a:ext cx="8839200" cy="800100"/>
          </a:xfrm>
          <a:prstGeom prst="rect">
            <a:avLst/>
          </a:prstGeom>
          <a:solidFill>
            <a:srgbClr val="CCE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Among the first labor unions in America </a:t>
            </a:r>
            <a:b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was the Knights of Labor </a:t>
            </a:r>
            <a:endParaRPr lang="en-US"/>
          </a:p>
        </p:txBody>
      </p:sp>
      <p:sp>
        <p:nvSpPr>
          <p:cNvPr id="17411" name="Rectangle 10"/>
          <p:cNvSpPr>
            <a:spLocks noChangeArrowheads="1"/>
          </p:cNvSpPr>
          <p:nvPr/>
        </p:nvSpPr>
        <p:spPr bwMode="auto">
          <a:xfrm>
            <a:off x="125413" y="1066800"/>
            <a:ext cx="3913187" cy="1600200"/>
          </a:xfrm>
          <a:prstGeom prst="rect">
            <a:avLst/>
          </a:prstGeom>
          <a:solidFill>
            <a:srgbClr val="FF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The Knights of Labor was open to all workers regardless of race, gender, or skill </a:t>
            </a:r>
            <a:endParaRPr lang="en-US"/>
          </a:p>
        </p:txBody>
      </p:sp>
      <p:pic>
        <p:nvPicPr>
          <p:cNvPr id="17412" name="Picture 12" descr="http://upload.wikimedia.org/wikipedia/en/e/ed/Knights_of_labor_sea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9613" y="838200"/>
            <a:ext cx="6351587" cy="608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4" descr="http://images.fineartamerica.com/images-medium-large/1-knights-of-labor-1886-grang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475" y="2784475"/>
            <a:ext cx="3921125" cy="399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1"/>
          <p:cNvSpPr>
            <a:spLocks noChangeArrowheads="1"/>
          </p:cNvSpPr>
          <p:nvPr/>
        </p:nvSpPr>
        <p:spPr bwMode="auto">
          <a:xfrm>
            <a:off x="152400" y="152400"/>
            <a:ext cx="8839200" cy="800100"/>
          </a:xfrm>
          <a:prstGeom prst="rect">
            <a:avLst/>
          </a:prstGeom>
          <a:solidFill>
            <a:srgbClr val="CC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The most successful union was the American Federation of Labor (AFL) led by Samuel Gompers </a:t>
            </a:r>
            <a:endParaRPr lang="en-US"/>
          </a:p>
        </p:txBody>
      </p:sp>
      <p:pic>
        <p:nvPicPr>
          <p:cNvPr id="18435" name="Picture 4" descr="http://www.xtimeline.com/__UserPic_Large/3621/ELT200711210140570624920.GIF"/>
          <p:cNvPicPr>
            <a:picLocks noChangeAspect="1" noChangeArrowheads="1"/>
          </p:cNvPicPr>
          <p:nvPr/>
        </p:nvPicPr>
        <p:blipFill>
          <a:blip r:embed="rId3" cstate="print"/>
          <a:srcRect l="13036" r="13036"/>
          <a:stretch>
            <a:fillRect/>
          </a:stretch>
        </p:blipFill>
        <p:spPr bwMode="auto">
          <a:xfrm>
            <a:off x="7938" y="1477963"/>
            <a:ext cx="4792662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6" name="Picture 2" descr="Fichier:Samuel Gompe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8713" y="1219200"/>
            <a:ext cx="4052887" cy="543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938713" y="1089025"/>
            <a:ext cx="4052888" cy="2971800"/>
          </a:xfrm>
          <a:prstGeom prst="rect">
            <a:avLst/>
          </a:prstGeom>
          <a:solidFill>
            <a:srgbClr val="CC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en-US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The AFL only included     skilled workers, but it used collective bargaining to gain better pay, shorter hours, and better working conditions </a:t>
            </a:r>
            <a:br>
              <a:rPr lang="en-US" sz="3200" dirty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for its union members </a:t>
            </a:r>
            <a:endParaRPr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938713" y="4767263"/>
            <a:ext cx="4052887" cy="1176337"/>
          </a:xfrm>
          <a:prstGeom prst="rect">
            <a:avLst/>
          </a:prstGeom>
          <a:solidFill>
            <a:srgbClr val="FF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Most workers were unskilled and ineligible to join the AFL </a:t>
            </a:r>
            <a:endParaRPr lang="en-US"/>
          </a:p>
        </p:txBody>
      </p:sp>
      <p:pic>
        <p:nvPicPr>
          <p:cNvPr id="93188" name="Picture 4" descr="http://scfl.org/images/Local8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219200"/>
            <a:ext cx="4572000" cy="543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utoUpdateAnimBg="0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79-40_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914400"/>
            <a:ext cx="9144000" cy="582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835025" y="76200"/>
            <a:ext cx="7470775" cy="762000"/>
          </a:xfrm>
          <a:prstGeom prst="rect">
            <a:avLst/>
          </a:prstGeom>
          <a:solidFill>
            <a:srgbClr val="FFCC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lvl="1" algn="ctr">
              <a:lnSpc>
                <a:spcPct val="75000"/>
              </a:lnSpc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By the end of the Gilded Age, only 4% </a:t>
            </a:r>
            <a:b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of all American workers were unionized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1"/>
          <p:cNvSpPr>
            <a:spLocks noChangeArrowheads="1"/>
          </p:cNvSpPr>
          <p:nvPr/>
        </p:nvSpPr>
        <p:spPr bwMode="auto">
          <a:xfrm>
            <a:off x="228600" y="76200"/>
            <a:ext cx="8686800" cy="1219200"/>
          </a:xfrm>
          <a:prstGeom prst="rect">
            <a:avLst/>
          </a:prstGeom>
          <a:solidFill>
            <a:srgbClr val="CCE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lvl="1" algn="ctr">
              <a:lnSpc>
                <a:spcPct val="75000"/>
              </a:lnSpc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One of the tactics used by unions was to strike:   Strikes were designed to stop production in order </a:t>
            </a:r>
            <a:b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to force management to accept union demands </a:t>
            </a:r>
          </a:p>
          <a:p>
            <a:pPr algn="ctr">
              <a:lnSpc>
                <a:spcPct val="75000"/>
              </a:lnSpc>
            </a:pPr>
            <a:endParaRPr lang="en-US" sz="3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0483" name="Picture 3" descr="DIVI723338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-285"/>
          <a:stretch>
            <a:fillRect/>
          </a:stretch>
        </p:blipFill>
        <p:spPr>
          <a:xfrm>
            <a:off x="0" y="1449388"/>
            <a:ext cx="9144000" cy="5408612"/>
          </a:xfrm>
          <a:noFill/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6200" y="5622925"/>
            <a:ext cx="5867400" cy="1158875"/>
          </a:xfrm>
          <a:prstGeom prst="rect">
            <a:avLst/>
          </a:prstGeom>
          <a:solidFill>
            <a:srgbClr val="CC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Business leaders resisted strikes by hiring replacement workers or private police to break up strikes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57900" y="5638800"/>
            <a:ext cx="2933700" cy="1158875"/>
          </a:xfrm>
          <a:prstGeom prst="rect">
            <a:avLst/>
          </a:prstGeom>
          <a:solidFill>
            <a:srgbClr val="FF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During some strikes, violence broke out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340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What was immigration like during the Gilded Age? </a:t>
            </a:r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77" name="Picture 6" descr="203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4559300" cy="480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9" descr="203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27150"/>
            <a:ext cx="4572000" cy="480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0" descr="2037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7300" y="685800"/>
            <a:ext cx="1968500" cy="1781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DIVI723338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-285"/>
          <a:stretch>
            <a:fillRect/>
          </a:stretch>
        </p:blipFill>
        <p:spPr>
          <a:xfrm>
            <a:off x="0" y="1449388"/>
            <a:ext cx="9144000" cy="5408612"/>
          </a:xfrm>
          <a:noFill/>
        </p:spPr>
      </p:pic>
      <p:sp>
        <p:nvSpPr>
          <p:cNvPr id="21507" name="AutoShape 16"/>
          <p:cNvSpPr>
            <a:spLocks noChangeArrowheads="1"/>
          </p:cNvSpPr>
          <p:nvPr/>
        </p:nvSpPr>
        <p:spPr bwMode="auto">
          <a:xfrm>
            <a:off x="838200" y="5181600"/>
            <a:ext cx="8229600" cy="1600200"/>
          </a:xfrm>
          <a:prstGeom prst="wedgeRectCallout">
            <a:avLst>
              <a:gd name="adj1" fmla="val 11713"/>
              <a:gd name="adj2" fmla="val -169745"/>
            </a:avLst>
          </a:prstGeom>
          <a:solidFill>
            <a:srgbClr val="CC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kumimoji="1"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During the Chicago Haymarket Strike (1886), unionists demanded an 8-hr day; When violence broke out, public opinion turned against unions, viewing them as violent and “un-American”</a:t>
            </a:r>
          </a:p>
        </p:txBody>
      </p:sp>
      <p:pic>
        <p:nvPicPr>
          <p:cNvPr id="21508" name="Picture 17" descr="Photo of HAYMARKET HANDBILL, 1886. &#10;Handbill in English and in German calling the mass meeting at Haymarket Square, Chicago, May 4, 1886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220663"/>
            <a:ext cx="3276600" cy="25606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09" name="Picture 19" descr="Photo of HAYMARKET RIOT, 1886. &#10;Riot at Chicago, May 4, 1886. Contemporary colored engraving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0"/>
            <a:ext cx="5181600" cy="3036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DIVI723338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-285"/>
          <a:stretch>
            <a:fillRect/>
          </a:stretch>
        </p:blipFill>
        <p:spPr>
          <a:xfrm>
            <a:off x="0" y="1449388"/>
            <a:ext cx="9144000" cy="5408612"/>
          </a:xfrm>
          <a:noFill/>
        </p:spPr>
      </p:pic>
      <p:pic>
        <p:nvPicPr>
          <p:cNvPr id="22531" name="Picture 4" descr="DIVI723338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15000"/>
            <a:ext cx="3048000" cy="1143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532" name="AutoShape 16"/>
          <p:cNvSpPr>
            <a:spLocks noChangeArrowheads="1"/>
          </p:cNvSpPr>
          <p:nvPr/>
        </p:nvSpPr>
        <p:spPr bwMode="auto">
          <a:xfrm>
            <a:off x="152400" y="5562600"/>
            <a:ext cx="8839200" cy="1143000"/>
          </a:xfrm>
          <a:prstGeom prst="wedgeRectCallout">
            <a:avLst>
              <a:gd name="adj1" fmla="val 29366"/>
              <a:gd name="adj2" fmla="val -237250"/>
            </a:avLst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kumimoji="1"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Violence erupted in the Homestead Strike (1892) at Carnegie’s steel plant; Federal troops were called to re-open the factory with replacement workers</a:t>
            </a:r>
          </a:p>
        </p:txBody>
      </p:sp>
      <p:pic>
        <p:nvPicPr>
          <p:cNvPr id="22533" name="Picture 17" descr="Photo of HOMESTEAD STRIKE, 1892. &#10;The Pinkerton men leaving the barges after the surrender. Contemporary colored engraving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448050" cy="42624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534" name="Picture 20" descr="HomesteadRiot189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26988"/>
            <a:ext cx="4267200" cy="30972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DIVI723338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-285"/>
          <a:stretch>
            <a:fillRect/>
          </a:stretch>
        </p:blipFill>
        <p:spPr>
          <a:xfrm>
            <a:off x="0" y="1449388"/>
            <a:ext cx="9144000" cy="5408612"/>
          </a:xfrm>
          <a:noFill/>
        </p:spPr>
      </p:pic>
      <p:pic>
        <p:nvPicPr>
          <p:cNvPr id="23555" name="Picture 4" descr="DIVI723338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15000"/>
            <a:ext cx="3048000" cy="1143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56" name="AutoShape 16"/>
          <p:cNvSpPr>
            <a:spLocks noChangeArrowheads="1"/>
          </p:cNvSpPr>
          <p:nvPr/>
        </p:nvSpPr>
        <p:spPr bwMode="auto">
          <a:xfrm>
            <a:off x="76200" y="5275263"/>
            <a:ext cx="4343400" cy="1506537"/>
          </a:xfrm>
          <a:prstGeom prst="wedgeRectCallout">
            <a:avLst>
              <a:gd name="adj1" fmla="val 81736"/>
              <a:gd name="adj2" fmla="val -184694"/>
            </a:avLst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75000"/>
              </a:lnSpc>
              <a:buClr>
                <a:schemeClr val="accent1"/>
              </a:buClr>
              <a:buFont typeface="Arial" charset="0"/>
              <a:buNone/>
            </a:pPr>
            <a:r>
              <a:rPr kumimoji="1" lang="en-US" sz="3100">
                <a:latin typeface="Calibri" pitchFamily="34" charset="0"/>
                <a:ea typeface="Calibri" pitchFamily="34" charset="0"/>
                <a:cs typeface="Calibri" pitchFamily="34" charset="0"/>
              </a:rPr>
              <a:t>Railroad workers led a national strike when the Pullman Palace Company cut wages by 50%...</a:t>
            </a:r>
          </a:p>
        </p:txBody>
      </p:sp>
      <p:pic>
        <p:nvPicPr>
          <p:cNvPr id="23557" name="Picture 17" descr="Photo of PULLMAN STRIKE, 1894. &#10;Six hundred freight cars at the Panhandle yards, Chicago, set afire by rioting workers during the Pullman strike on the evening of 6 July 1894. Contemporary American drawing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152400"/>
            <a:ext cx="4171950" cy="2705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558" name="Picture 18" descr="Photo of GREAT RAILROAD STRIKE, 1877. &#10;The Sixth Maryland militia firing into a hostile crowd and killing 12 in Baltimore on July 20 at the beginning of the Great Railroad Strike of 1877: contemporary engraving."/>
          <p:cNvPicPr preferRelativeResize="0"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104775"/>
            <a:ext cx="4191000" cy="2752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59" name="AutoShape 19"/>
          <p:cNvSpPr>
            <a:spLocks noChangeArrowheads="1"/>
          </p:cNvSpPr>
          <p:nvPr/>
        </p:nvSpPr>
        <p:spPr bwMode="auto">
          <a:xfrm>
            <a:off x="4572000" y="5257800"/>
            <a:ext cx="4495800" cy="1524000"/>
          </a:xfrm>
          <a:prstGeom prst="wedgeRectCallout">
            <a:avLst>
              <a:gd name="adj1" fmla="val -21519"/>
              <a:gd name="adj2" fmla="val -178366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kumimoji="1" lang="en-US" sz="3100">
                <a:latin typeface="Calibri" pitchFamily="34" charset="0"/>
                <a:ea typeface="Calibri" pitchFamily="34" charset="0"/>
                <a:cs typeface="Calibri" pitchFamily="34" charset="0"/>
              </a:rPr>
              <a:t>…President Cleveland sent the army to end the strike; Strikers in 27 states resisted &amp; dozens died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6705600"/>
          </a:xfrm>
        </p:spPr>
        <p:txBody>
          <a:bodyPr rtlCol="0">
            <a:no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3600" u="sng" dirty="0" smtClean="0">
                <a:latin typeface="Calibri" pitchFamily="34" charset="0"/>
                <a:cs typeface="Calibri" pitchFamily="34" charset="0"/>
              </a:rPr>
              <a:t>Essential Question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600" dirty="0" smtClean="0">
                <a:latin typeface="Calibri" pitchFamily="34" charset="0"/>
                <a:cs typeface="Calibri" pitchFamily="34" charset="0"/>
              </a:rPr>
              <a:t>What impact did immigration and urbanization have on American life </a:t>
            </a:r>
            <a:br>
              <a:rPr lang="en-US" sz="3600" dirty="0" smtClean="0">
                <a:latin typeface="Calibri" pitchFamily="34" charset="0"/>
                <a:cs typeface="Calibri" pitchFamily="34" charset="0"/>
              </a:rPr>
            </a:br>
            <a:r>
              <a:rPr lang="en-US" sz="3600" dirty="0" smtClean="0">
                <a:latin typeface="Calibri" pitchFamily="34" charset="0"/>
                <a:cs typeface="Calibri" pitchFamily="34" charset="0"/>
              </a:rPr>
              <a:t>during the Gilded Age (1870-1900)?</a:t>
            </a:r>
          </a:p>
          <a:p>
            <a:pPr marL="457200" lvl="1" indent="0" fontAlgn="auto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/>
            </a:pPr>
            <a:endParaRPr lang="en-US" sz="3600" dirty="0" smtClean="0">
              <a:latin typeface="Calibri" pitchFamily="34" charset="0"/>
              <a:cs typeface="Calibri" pitchFamily="34" charset="0"/>
            </a:endParaRPr>
          </a:p>
          <a:p>
            <a:pPr marL="457200" lvl="1" indent="0" fontAlgn="auto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/>
            </a:pPr>
            <a:endParaRPr lang="en-US" sz="3600" dirty="0" smtClean="0">
              <a:latin typeface="Calibri" pitchFamily="34" charset="0"/>
              <a:cs typeface="Calibri" pitchFamily="34" charset="0"/>
            </a:endParaRP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3600" u="sng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CPUSH Agenda for Unit 7.5</a:t>
            </a:r>
            <a:r>
              <a:rPr lang="en-US" sz="3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: </a:t>
            </a:r>
          </a:p>
          <a:p>
            <a:pPr lvl="1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600" dirty="0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Clicker Questions</a:t>
            </a:r>
          </a:p>
          <a:p>
            <a:pPr lvl="1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“Immigration and Urbanization” notes</a:t>
            </a:r>
          </a:p>
          <a:p>
            <a:pPr lvl="1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600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Today’s HW: </a:t>
            </a:r>
            <a:r>
              <a:rPr lang="en-US" sz="3600" b="1" u="sng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14.3 </a:t>
            </a:r>
          </a:p>
          <a:p>
            <a:pPr lvl="1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600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Unit 7 Test: </a:t>
            </a:r>
            <a:r>
              <a:rPr lang="en-US" sz="3600" b="1" u="sng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Friday, November 16</a:t>
            </a:r>
          </a:p>
          <a:p>
            <a:pPr lvl="1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600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Performance Final: </a:t>
            </a:r>
            <a:r>
              <a:rPr lang="en-US" sz="3600" b="1" u="sng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Tuesday, </a:t>
            </a:r>
            <a:r>
              <a:rPr lang="en-US" sz="3600" b="1" u="sng" dirty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November </a:t>
            </a:r>
            <a:r>
              <a:rPr lang="en-US" sz="3600" b="1" u="sng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27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0" y="76200"/>
            <a:ext cx="9144000" cy="533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100" kern="0" dirty="0">
                <a:solidFill>
                  <a:srgbClr val="C00000"/>
                </a:solidFill>
                <a:latin typeface="Calibri" pitchFamily="34" charset="0"/>
                <a:ea typeface="+mj-ea"/>
                <a:cs typeface="Calibri" pitchFamily="34" charset="0"/>
              </a:rPr>
              <a:t>What problems did government face in the Gilded Age?</a:t>
            </a:r>
          </a:p>
        </p:txBody>
      </p:sp>
      <p:pic>
        <p:nvPicPr>
          <p:cNvPr id="25603" name="Picture 8" descr="http://2.bp.blogspot.com/-97llGfN_E3w/Te2hr6ld21I/AAAAAAAABQY/A6Nj0FdH6xg/s1600/Bosses-Of-The-Sen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85800"/>
            <a:ext cx="856615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http://www.mrrena.com/images/ro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9182100" cy="586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8" descr="http://2.bp.blogspot.com/-97llGfN_E3w/Te2hr6ld21I/AAAAAAAABQY/A6Nj0FdH6xg/s1600/Bosses-Of-The-Sen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830580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339725" y="152400"/>
            <a:ext cx="8499475" cy="804863"/>
          </a:xfrm>
          <a:prstGeom prst="rect">
            <a:avLst/>
          </a:prstGeom>
          <a:solidFill>
            <a:srgbClr val="FF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The Gilded Age was an era of political corruption </a:t>
            </a:r>
            <a:b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in national, state, and urban governments </a:t>
            </a:r>
          </a:p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1"/>
          <p:cNvSpPr>
            <a:spLocks noChangeArrowheads="1"/>
          </p:cNvSpPr>
          <p:nvPr/>
        </p:nvSpPr>
        <p:spPr bwMode="auto">
          <a:xfrm>
            <a:off x="76200" y="76200"/>
            <a:ext cx="8991600" cy="457200"/>
          </a:xfrm>
          <a:prstGeom prst="rect">
            <a:avLst/>
          </a:prstGeom>
          <a:solidFill>
            <a:srgbClr val="FF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en-US" sz="3100">
                <a:latin typeface="Calibri" pitchFamily="34" charset="0"/>
                <a:ea typeface="Calibri" pitchFamily="34" charset="0"/>
                <a:cs typeface="Calibri" pitchFamily="34" charset="0"/>
              </a:rPr>
              <a:t>Many city governments were run by political machines</a:t>
            </a:r>
          </a:p>
          <a:p>
            <a:pPr algn="ctr"/>
            <a:endParaRPr lang="en-US"/>
          </a:p>
        </p:txBody>
      </p:sp>
      <p:sp>
        <p:nvSpPr>
          <p:cNvPr id="27651" name="Rectangle 9"/>
          <p:cNvSpPr>
            <a:spLocks noChangeArrowheads="1"/>
          </p:cNvSpPr>
          <p:nvPr/>
        </p:nvSpPr>
        <p:spPr bwMode="auto">
          <a:xfrm>
            <a:off x="79375" y="682625"/>
            <a:ext cx="4419600" cy="1603375"/>
          </a:xfrm>
          <a:prstGeom prst="rect">
            <a:avLst/>
          </a:prstGeom>
          <a:solidFill>
            <a:srgbClr val="CC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Political machines were parties led by a powerful boss who controlled a network of politicians </a:t>
            </a:r>
          </a:p>
          <a:p>
            <a:pPr algn="ctr"/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648200" y="682625"/>
            <a:ext cx="4419600" cy="1603375"/>
          </a:xfrm>
          <a:prstGeom prst="rect">
            <a:avLst/>
          </a:prstGeom>
          <a:solidFill>
            <a:srgbClr val="CCE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Machines politicians rallied citizens, especially immigrants, to vote for them by offering services</a:t>
            </a:r>
            <a:endParaRPr lang="en-US"/>
          </a:p>
        </p:txBody>
      </p:sp>
      <p:pic>
        <p:nvPicPr>
          <p:cNvPr id="12" name="Picture 10" descr="Photo of TAMANNY HALL BARBECUE. &#10;Democrats and their guests enjoying a Tamanny Hall sponsored political barbecue in Harlem just before the presidential election of 1884: colored engraving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90775"/>
            <a:ext cx="441960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11" descr="http://instruct.westvalley.edu/kelly/Distance_Learning/Images/17B_L06/mach_pol_s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425" y="2390775"/>
            <a:ext cx="4400550" cy="411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1"/>
          <p:cNvSpPr>
            <a:spLocks noChangeArrowheads="1"/>
          </p:cNvSpPr>
          <p:nvPr/>
        </p:nvSpPr>
        <p:spPr bwMode="auto">
          <a:xfrm>
            <a:off x="76200" y="76200"/>
            <a:ext cx="8991600" cy="457200"/>
          </a:xfrm>
          <a:prstGeom prst="rect">
            <a:avLst/>
          </a:prstGeom>
          <a:solidFill>
            <a:srgbClr val="FF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en-US" sz="3100">
                <a:latin typeface="Calibri" pitchFamily="34" charset="0"/>
                <a:ea typeface="Calibri" pitchFamily="34" charset="0"/>
                <a:cs typeface="Calibri" pitchFamily="34" charset="0"/>
              </a:rPr>
              <a:t>Many city governments were run by political machines</a:t>
            </a:r>
          </a:p>
          <a:p>
            <a:pPr algn="ctr"/>
            <a:endParaRPr lang="en-US"/>
          </a:p>
        </p:txBody>
      </p:sp>
      <p:sp>
        <p:nvSpPr>
          <p:cNvPr id="28675" name="Rectangle 13"/>
          <p:cNvSpPr>
            <a:spLocks noChangeArrowheads="1"/>
          </p:cNvSpPr>
          <p:nvPr/>
        </p:nvSpPr>
        <p:spPr bwMode="auto">
          <a:xfrm>
            <a:off x="76200" y="649288"/>
            <a:ext cx="4876800" cy="1905000"/>
          </a:xfrm>
          <a:prstGeom prst="rect">
            <a:avLst/>
          </a:prstGeom>
          <a:solidFill>
            <a:srgbClr val="CC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lvl="1" algn="ctr">
              <a:lnSpc>
                <a:spcPct val="75000"/>
              </a:lnSpc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Because machine politicians controlled access to city jobs, business licenses, and building projects, they tended to be corrupt </a:t>
            </a:r>
            <a:endParaRPr lang="en-US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28676" name="Rectangle 16"/>
          <p:cNvSpPr>
            <a:spLocks noChangeArrowheads="1"/>
          </p:cNvSpPr>
          <p:nvPr/>
        </p:nvSpPr>
        <p:spPr bwMode="auto">
          <a:xfrm>
            <a:off x="5029200" y="649288"/>
            <a:ext cx="4038600" cy="1905000"/>
          </a:xfrm>
          <a:prstGeom prst="rect">
            <a:avLst/>
          </a:prstGeom>
          <a:solidFill>
            <a:srgbClr val="CC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Many politicians used fraud to win elections, used their influence for personal gain (graft), or took bribes</a:t>
            </a:r>
          </a:p>
        </p:txBody>
      </p:sp>
      <p:pic>
        <p:nvPicPr>
          <p:cNvPr id="28677" name="Picture 9" descr="http://afrocityblog.files.wordpress.com/2010/05/chicago-machine.jpg"/>
          <p:cNvPicPr>
            <a:picLocks noChangeAspect="1" noChangeArrowheads="1"/>
          </p:cNvPicPr>
          <p:nvPr/>
        </p:nvPicPr>
        <p:blipFill>
          <a:blip r:embed="rId3" cstate="print"/>
          <a:srcRect l="4713" t="3130" r="2982" b="4454"/>
          <a:stretch>
            <a:fillRect/>
          </a:stretch>
        </p:blipFill>
        <p:spPr bwMode="auto">
          <a:xfrm>
            <a:off x="76200" y="2667000"/>
            <a:ext cx="483076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2" descr="http://2.bp.blogspot.com/_ZT01xeO3Ex4/TEWof-8DgOI/AAAAAAAADCA/Nni87y_IqFU/s320/Boss-Twee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6963" y="2620963"/>
            <a:ext cx="4237037" cy="423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6200" y="2667000"/>
            <a:ext cx="4876800" cy="1603375"/>
          </a:xfrm>
          <a:prstGeom prst="rect">
            <a:avLst/>
          </a:prstGeom>
          <a:solidFill>
            <a:srgbClr val="CCE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The most notorious urban politician was Boss Tweed of New York’s Tammany Hall political machine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6200" y="4416425"/>
            <a:ext cx="4876800" cy="1908175"/>
          </a:xfrm>
          <a:prstGeom prst="rect">
            <a:avLst/>
          </a:prstGeom>
          <a:solidFill>
            <a:srgbClr val="FF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The “Tweed Ring” defrauded New York City </a:t>
            </a:r>
            <a:b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of millions of dollars </a:t>
            </a:r>
            <a:b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until it was exposed by reporter Thomas Nast </a:t>
            </a:r>
          </a:p>
        </p:txBody>
      </p:sp>
      <p:pic>
        <p:nvPicPr>
          <p:cNvPr id="27660" name="Picture 12" descr="http://www.sonofthesouth.net/boss-twe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2667000"/>
            <a:ext cx="39973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http://www.fulltable.com/VTS/aoi/n/nast/b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53025" y="2647950"/>
            <a:ext cx="383857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 autoUpdateAnimBg="0"/>
      <p:bldP spid="16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1"/>
          <p:cNvSpPr>
            <a:spLocks noChangeArrowheads="1"/>
          </p:cNvSpPr>
          <p:nvPr/>
        </p:nvSpPr>
        <p:spPr bwMode="auto">
          <a:xfrm>
            <a:off x="76200" y="76200"/>
            <a:ext cx="8915400" cy="1219200"/>
          </a:xfrm>
          <a:prstGeom prst="rect">
            <a:avLst/>
          </a:prstGeom>
          <a:solidFill>
            <a:srgbClr val="FFCC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Many government positions,such as tax collectors  or post office officials, were appointed as rewards  for loyalty to a political party (called patronage)</a:t>
            </a:r>
            <a:endParaRPr lang="en-US"/>
          </a:p>
        </p:txBody>
      </p:sp>
      <p:pic>
        <p:nvPicPr>
          <p:cNvPr id="29699" name="Picture 2" descr="http://3.bp.blogspot.com/_DhwcCqGFPe4/TJ_68kTrBcI/AAAAAAAAAQA/IDfwn1ixOGs/s1600/fof-6.012.jpg"/>
          <p:cNvPicPr>
            <a:picLocks noChangeAspect="1" noChangeArrowheads="1"/>
          </p:cNvPicPr>
          <p:nvPr/>
        </p:nvPicPr>
        <p:blipFill>
          <a:blip r:embed="rId3" cstate="print"/>
          <a:srcRect t="-2"/>
          <a:stretch>
            <a:fillRect/>
          </a:stretch>
        </p:blipFill>
        <p:spPr bwMode="auto">
          <a:xfrm>
            <a:off x="4343400" y="1393825"/>
            <a:ext cx="4692650" cy="538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Rectangle 9"/>
          <p:cNvSpPr>
            <a:spLocks noChangeArrowheads="1"/>
          </p:cNvSpPr>
          <p:nvPr/>
        </p:nvSpPr>
        <p:spPr bwMode="auto">
          <a:xfrm>
            <a:off x="76200" y="1371600"/>
            <a:ext cx="4114800" cy="2319338"/>
          </a:xfrm>
          <a:prstGeom prst="rect">
            <a:avLst/>
          </a:prstGeom>
          <a:solidFill>
            <a:srgbClr val="CC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Congress passed the Pendleton Act in 1883 that created merit-based exams for most civil service jobs in the federal government  </a:t>
            </a:r>
            <a:endParaRPr lang="en-US"/>
          </a:p>
        </p:txBody>
      </p:sp>
      <p:pic>
        <p:nvPicPr>
          <p:cNvPr id="29701" name="Picture 4" descr="http://www.historians.org/projects/GIRoundtable/CivilService/Images/CivilService_Pix2.jpg"/>
          <p:cNvPicPr>
            <a:picLocks noChangeAspect="1" noChangeArrowheads="1"/>
          </p:cNvPicPr>
          <p:nvPr/>
        </p:nvPicPr>
        <p:blipFill>
          <a:blip r:embed="rId4" cstate="print"/>
          <a:srcRect r="15929"/>
          <a:stretch>
            <a:fillRect/>
          </a:stretch>
        </p:blipFill>
        <p:spPr bwMode="auto">
          <a:xfrm>
            <a:off x="76200" y="3810000"/>
            <a:ext cx="411956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Photo of Ulysses S. Gra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2100" y="658813"/>
            <a:ext cx="2422525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4" descr="Photo of Rutherford B. Hay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658813"/>
            <a:ext cx="245268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6" descr="Photo of James Garfiel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97338" y="2120900"/>
            <a:ext cx="2427287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8" descr="Photo of Chester A. Arthu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2120900"/>
            <a:ext cx="2452688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10" descr="Photo of Grover Clevelan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02100" y="3567113"/>
            <a:ext cx="2422525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12" descr="Photo of Benjamin Harriso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29400" y="3567113"/>
            <a:ext cx="2452688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14" descr="Photo of Grover Clevelan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02100" y="5014913"/>
            <a:ext cx="24225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16" descr="Photo of William McKinley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29400" y="5014913"/>
            <a:ext cx="2452688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0" name="Rectangle 21"/>
          <p:cNvSpPr>
            <a:spLocks noChangeArrowheads="1"/>
          </p:cNvSpPr>
          <p:nvPr/>
        </p:nvSpPr>
        <p:spPr bwMode="auto">
          <a:xfrm>
            <a:off x="76200" y="658813"/>
            <a:ext cx="3870325" cy="2438400"/>
          </a:xfrm>
          <a:prstGeom prst="rect">
            <a:avLst/>
          </a:prstGeom>
          <a:solidFill>
            <a:srgbClr val="CCE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In the Gilded Age, presidents were seen as less powerful than monopolists like </a:t>
            </a:r>
            <a:b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Carnegie, JP Morgan,</a:t>
            </a:r>
            <a:r>
              <a:rPr lang="en-US" sz="240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and</a:t>
            </a:r>
            <a:r>
              <a:rPr lang="en-US" sz="240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Rockefeller</a:t>
            </a:r>
          </a:p>
          <a:p>
            <a:pPr algn="ctr"/>
            <a:endParaRPr lang="en-US"/>
          </a:p>
        </p:txBody>
      </p:sp>
      <p:pic>
        <p:nvPicPr>
          <p:cNvPr id="30731" name="Picture 5" descr="http://www.mrrena.com/images/rock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200" y="3330575"/>
            <a:ext cx="3870325" cy="282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6"/>
          <p:cNvSpPr txBox="1">
            <a:spLocks noChangeArrowheads="1"/>
          </p:cNvSpPr>
          <p:nvPr/>
        </p:nvSpPr>
        <p:spPr bwMode="auto">
          <a:xfrm>
            <a:off x="152400" y="76200"/>
            <a:ext cx="4343400" cy="1938338"/>
          </a:xfrm>
          <a:prstGeom prst="rect">
            <a:avLst/>
          </a:prstGeom>
          <a:solidFill>
            <a:srgbClr val="FFCC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From 1880 to 1921, </a:t>
            </a:r>
            <a:b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a record 23 million immigrants arrived </a:t>
            </a:r>
            <a:b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in the U.S. looking for jobs and opportunities </a:t>
            </a:r>
            <a:endParaRPr lang="en-US" sz="3200"/>
          </a:p>
        </p:txBody>
      </p:sp>
      <p:sp>
        <p:nvSpPr>
          <p:cNvPr id="4099" name="TextBox 7"/>
          <p:cNvSpPr txBox="1">
            <a:spLocks noChangeArrowheads="1"/>
          </p:cNvSpPr>
          <p:nvPr/>
        </p:nvSpPr>
        <p:spPr bwMode="auto">
          <a:xfrm>
            <a:off x="4676775" y="76200"/>
            <a:ext cx="4314825" cy="1938338"/>
          </a:xfrm>
          <a:prstGeom prst="rect">
            <a:avLst/>
          </a:prstGeom>
          <a:solidFill>
            <a:srgbClr val="CC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The USA did not have quotas (limits) on how many immigrants from </a:t>
            </a:r>
            <a:b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a particular country could enter the country</a:t>
            </a:r>
            <a:endParaRPr lang="en-US" sz="3200"/>
          </a:p>
        </p:txBody>
      </p:sp>
      <p:pic>
        <p:nvPicPr>
          <p:cNvPr id="4100" name="Picture 2" descr="http://www.jaha.org/edu/discovery_center/push-pull/img/Ellis01.jpg"/>
          <p:cNvPicPr>
            <a:picLocks noChangeAspect="1" noChangeArrowheads="1"/>
          </p:cNvPicPr>
          <p:nvPr/>
        </p:nvPicPr>
        <p:blipFill>
          <a:blip r:embed="rId3" cstate="print"/>
          <a:srcRect t="13931" b="14883"/>
          <a:stretch>
            <a:fillRect/>
          </a:stretch>
        </p:blipFill>
        <p:spPr bwMode="auto">
          <a:xfrm>
            <a:off x="533400" y="2133600"/>
            <a:ext cx="8153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Photo of Ulysses S. Gra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025525"/>
            <a:ext cx="417830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21"/>
          <p:cNvSpPr>
            <a:spLocks noChangeArrowheads="1"/>
          </p:cNvSpPr>
          <p:nvPr/>
        </p:nvSpPr>
        <p:spPr bwMode="auto">
          <a:xfrm>
            <a:off x="76200" y="114300"/>
            <a:ext cx="8991600" cy="800100"/>
          </a:xfrm>
          <a:prstGeom prst="rect">
            <a:avLst/>
          </a:prstGeom>
          <a:solidFill>
            <a:srgbClr val="FF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Grant was the most important president of the era, but his administration was plagued by scandals </a:t>
            </a:r>
          </a:p>
          <a:p>
            <a:pPr algn="ctr"/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87325" y="1025525"/>
            <a:ext cx="4419600" cy="1905000"/>
          </a:xfrm>
          <a:prstGeom prst="rect">
            <a:avLst/>
          </a:prstGeom>
          <a:solidFill>
            <a:srgbClr val="CC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lvl="1" algn="ctr">
              <a:lnSpc>
                <a:spcPct val="75000"/>
              </a:lnSpc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The worst scandal was Crédit Mobilier which involved bribes by railroad companies to gain lands grants</a:t>
            </a:r>
            <a:endParaRPr lang="en-US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</p:txBody>
      </p:sp>
      <p:pic>
        <p:nvPicPr>
          <p:cNvPr id="69634" name="Picture 2" descr="https://mstartzman.pbworks.com/f/credit%20mobilier%20scand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3505200"/>
            <a:ext cx="502920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 descr="BE023063"/>
          <p:cNvPicPr>
            <a:picLocks noChangeAspect="1" noChangeArrowheads="1"/>
          </p:cNvPicPr>
          <p:nvPr/>
        </p:nvPicPr>
        <p:blipFill>
          <a:blip r:embed="rId5" cstate="print">
            <a:lum bright="-6000" contrast="18000"/>
          </a:blip>
          <a:srcRect/>
          <a:stretch>
            <a:fillRect/>
          </a:stretch>
        </p:blipFill>
        <p:spPr bwMode="auto">
          <a:xfrm>
            <a:off x="246063" y="3062288"/>
            <a:ext cx="4173537" cy="371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578350" y="3492500"/>
            <a:ext cx="4419600" cy="1528763"/>
          </a:xfrm>
          <a:prstGeom prst="rect">
            <a:avLst/>
          </a:prstGeom>
          <a:solidFill>
            <a:srgbClr val="CC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Whiskey Ring involved companies bribing government officials </a:t>
            </a:r>
            <a:b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to avoid paying taxes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90800" y="663575"/>
            <a:ext cx="4114800" cy="6194425"/>
          </a:xfr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600" kern="0" dirty="0">
                <a:solidFill>
                  <a:srgbClr val="C00000"/>
                </a:solidFill>
                <a:latin typeface="Calibri" pitchFamily="34" charset="0"/>
                <a:ea typeface="+mj-ea"/>
                <a:cs typeface="Calibri" pitchFamily="34" charset="0"/>
              </a:rPr>
              <a:t>What was leisure time in the Gilded Age? </a:t>
            </a:r>
          </a:p>
        </p:txBody>
      </p:sp>
      <p:pic>
        <p:nvPicPr>
          <p:cNvPr id="11" name="Picture 5" descr="ft3q2nb2gw_000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639763"/>
            <a:ext cx="6172200" cy="62182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Picture 13" descr="Photo of BASEBALL, 1887. &#10;The Polo Grounds, New York. Lithograph, 1887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609600"/>
            <a:ext cx="7391400" cy="777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-42863"/>
            <a:ext cx="4584700" cy="6900863"/>
          </a:xfrm>
        </p:spPr>
      </p:pic>
      <p:sp>
        <p:nvSpPr>
          <p:cNvPr id="33795" name="TextBox 6"/>
          <p:cNvSpPr txBox="1">
            <a:spLocks noChangeArrowheads="1"/>
          </p:cNvSpPr>
          <p:nvPr/>
        </p:nvSpPr>
        <p:spPr bwMode="auto">
          <a:xfrm>
            <a:off x="4648200" y="277813"/>
            <a:ext cx="4343400" cy="2465387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While working and living conditions were difficult for poor immigrants, middle-class Americans actually saw their work time decrease</a:t>
            </a:r>
          </a:p>
        </p:txBody>
      </p:sp>
      <p:sp>
        <p:nvSpPr>
          <p:cNvPr id="33796" name="TextBox 7"/>
          <p:cNvSpPr txBox="1">
            <a:spLocks noChangeArrowheads="1"/>
          </p:cNvSpPr>
          <p:nvPr/>
        </p:nvSpPr>
        <p:spPr bwMode="auto">
          <a:xfrm>
            <a:off x="4648200" y="2984500"/>
            <a:ext cx="4343400" cy="3644900"/>
          </a:xfrm>
          <a:prstGeom prst="rect">
            <a:avLst/>
          </a:prstGeom>
          <a:solidFill>
            <a:srgbClr val="CC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Many middle-class Americans fought off </a:t>
            </a:r>
            <a:b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city congestion and</a:t>
            </a:r>
            <a:b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their jobs by enjoying amusement parks, bicycling, vaudeville theater (variety shows), and sports such as baseball and boxing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5" descr="http://www.wienerzeitung.at/_em_daten/_cache/image/wzo/0xUmFuZG9tSVYwMTIzNDU2N2PYf+iPAwGxSgUrvg0eJ0u0zb0UVoiFoFJpZa1vYW96LoYgR/Y7Tg=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19" name="AutoShape 7" descr="http://www.wienerzeitung.at/_em_daten/_cache/image/wzo/0xUmFuZG9tSVYwMTIzNDU2N2PYf+iPAwGxSgUrvg0eJ0u0zb0UVoiFoFJpZa1vYW96LoYgR/Y7Tg=.pn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0" name="AutoShape 9" descr="http://www.wienerzeitung.at/_em_daten/_cache/image/wzo/0xUmFuZG9tSVYwMTIzNDU2N2PYf+iPAwGxSgUrvg0eJ0u0zb0UVoiFoFJpZa1vYW96LoYgR/Y7Tg=.png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1" name="AutoShape 11" descr="http://www.wienerzeitung.at/_em_daten/_cache/image/wzo/0xUmFuZG9tSVYwMTIzNDU2N2PYf+iPAwGxSgUrvg0eJ0u0zb0UVoiFoFJpZa1vYW96LoYgR/Y7Tg=.png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4822" name="Picture 7" descr="http://themavesite.com/TMS-Pictures/2012-01/1909RushHo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2850" y="990600"/>
            <a:ext cx="6542088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Rectangle 5"/>
          <p:cNvSpPr>
            <a:spLocks noChangeArrowheads="1"/>
          </p:cNvSpPr>
          <p:nvPr/>
        </p:nvSpPr>
        <p:spPr bwMode="auto">
          <a:xfrm>
            <a:off x="155575" y="80963"/>
            <a:ext cx="8869363" cy="865187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100" u="sng">
                <a:latin typeface="Calibri" pitchFamily="34" charset="0"/>
              </a:rPr>
              <a:t>Conclusions</a:t>
            </a:r>
            <a:r>
              <a:rPr lang="en-US" sz="3100">
                <a:latin typeface="Calibri" pitchFamily="34" charset="0"/>
              </a:rPr>
              <a:t>: During the Gilded Age, </a:t>
            </a:r>
            <a:br>
              <a:rPr lang="en-US" sz="3100">
                <a:latin typeface="Calibri" pitchFamily="34" charset="0"/>
              </a:rPr>
            </a:br>
            <a:r>
              <a:rPr lang="en-US" sz="3100">
                <a:latin typeface="Calibri" pitchFamily="34" charset="0"/>
              </a:rPr>
              <a:t>the United States was a land of opportunity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657600" y="1066800"/>
            <a:ext cx="5367338" cy="823913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3100">
                <a:latin typeface="Calibri" pitchFamily="34" charset="0"/>
              </a:rPr>
              <a:t>The industrial revolution created jobs in Eastern factories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3988" y="1066800"/>
            <a:ext cx="3351212" cy="259715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3100">
                <a:latin typeface="Calibri" pitchFamily="34" charset="0"/>
              </a:rPr>
              <a:t>Millions of </a:t>
            </a:r>
            <a:br>
              <a:rPr lang="en-US" sz="3100">
                <a:latin typeface="Calibri" pitchFamily="34" charset="0"/>
              </a:rPr>
            </a:br>
            <a:r>
              <a:rPr lang="en-US" sz="3100">
                <a:latin typeface="Calibri" pitchFamily="34" charset="0"/>
              </a:rPr>
              <a:t>“new immigrants” swarmed to the U.S. from Eastern and Southern Europe, swelling American cities 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5575" y="3803650"/>
            <a:ext cx="3349625" cy="25971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3100">
                <a:latin typeface="Calibri" pitchFamily="34" charset="0"/>
              </a:rPr>
              <a:t>Urbanization stimulated industry and modernized cities, but led to terrible conditions for poor workers and immigrants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29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smtClean="0">
                <a:solidFill>
                  <a:srgbClr val="C00000"/>
                </a:solidFill>
                <a:latin typeface="Calibri" pitchFamily="34" charset="0"/>
              </a:rPr>
              <a:t>Identify the top 5 changes of the Gilded Age</a:t>
            </a:r>
            <a:br>
              <a:rPr lang="en-US" sz="320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3200" smtClean="0">
                <a:solidFill>
                  <a:srgbClr val="0000CC"/>
                </a:solidFill>
                <a:latin typeface="Calibri" pitchFamily="34" charset="0"/>
              </a:rPr>
              <a:t>Rank order and be ready to explain your list</a:t>
            </a:r>
          </a:p>
        </p:txBody>
      </p:sp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2065338"/>
            <a:ext cx="9180513" cy="47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1676400" y="1905000"/>
            <a:ext cx="69342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77788"/>
            <a:ext cx="4343400" cy="195103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defRPr/>
            </a:pPr>
            <a:r>
              <a:rPr lang="en-US" sz="3200" dirty="0">
                <a:latin typeface="Calibri" pitchFamily="34" charset="0"/>
                <a:cs typeface="Calibri" pitchFamily="34" charset="0"/>
              </a:rPr>
              <a:t>From the colonial era to 1880, most immigrants came from England, Ireland, or Germany </a:t>
            </a:r>
            <a:br>
              <a:rPr lang="en-US" sz="3200" dirty="0">
                <a:latin typeface="Calibri" pitchFamily="34" charset="0"/>
                <a:cs typeface="Calibri" pitchFamily="34" charset="0"/>
              </a:rPr>
            </a:br>
            <a:r>
              <a:rPr lang="en-US" sz="3200" dirty="0">
                <a:latin typeface="Calibri" pitchFamily="34" charset="0"/>
                <a:cs typeface="Calibri" pitchFamily="34" charset="0"/>
              </a:rPr>
              <a:t>in Northern Europe</a:t>
            </a:r>
            <a:endParaRPr lang="en-US" sz="3200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676775" y="76200"/>
            <a:ext cx="4314825" cy="232092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Between 1880 and 1921, 70% of all immigrants </a:t>
            </a:r>
            <a:b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to the USA came</a:t>
            </a:r>
            <a:r>
              <a:rPr lang="en-US" sz="3200" b="1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from southern and eastern Europe (Italy, Poland, Austria-Hungary, Russia) </a:t>
            </a:r>
            <a:endParaRPr lang="en-US" sz="320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2400" y="2133600"/>
            <a:ext cx="3962400" cy="2062163"/>
          </a:xfrm>
          <a:prstGeom prst="rect">
            <a:avLst/>
          </a:prstGeom>
          <a:solidFill>
            <a:srgbClr val="CC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ts val="600"/>
              </a:spcBef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The “new immigrants” were typically young, male, either Catholic </a:t>
            </a:r>
            <a:b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or Jewish, and spoke little or no English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57163" y="4341813"/>
            <a:ext cx="3957637" cy="1677987"/>
          </a:xfrm>
          <a:prstGeom prst="rect">
            <a:avLst/>
          </a:prstGeom>
          <a:solidFill>
            <a:srgbClr val="CC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ts val="600"/>
              </a:spcBef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The majority were unskilled agricultural laborers with little money or education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6"/>
          <p:cNvSpPr txBox="1">
            <a:spLocks noChangeArrowheads="1"/>
          </p:cNvSpPr>
          <p:nvPr/>
        </p:nvSpPr>
        <p:spPr bwMode="auto">
          <a:xfrm>
            <a:off x="152400" y="152400"/>
            <a:ext cx="8763000" cy="822325"/>
          </a:xfrm>
          <a:prstGeom prst="rect">
            <a:avLst/>
          </a:prstGeom>
          <a:solidFill>
            <a:srgbClr val="FFCC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75% of all immigrants entered the USA through </a:t>
            </a:r>
            <a:b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the immigration center at Ellis Island, in New York</a:t>
            </a:r>
            <a:endParaRPr lang="en-US" sz="3200"/>
          </a:p>
        </p:txBody>
      </p:sp>
      <p:pic>
        <p:nvPicPr>
          <p:cNvPr id="52226" name="Picture 2" descr="http://3.bp.blogspot.com/-0weSnNejdjI/TcbR3sbkTdI/AAAAAAAAgwc/IsP6BF1h4f0/s1600/Statue+of+Liberty+and+Ellis+Isla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143000"/>
            <a:ext cx="8385175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52400" y="1081088"/>
            <a:ext cx="4191000" cy="2068512"/>
          </a:xfrm>
          <a:prstGeom prst="rect">
            <a:avLst/>
          </a:prstGeom>
          <a:solidFill>
            <a:srgbClr val="CC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Immigrants had to pass a health examination and anyone with a serious health problem or disease was not let in</a:t>
            </a:r>
            <a:endParaRPr lang="en-US" sz="3200"/>
          </a:p>
        </p:txBody>
      </p:sp>
      <p:pic>
        <p:nvPicPr>
          <p:cNvPr id="15" name="Picture 14" descr="Immigrants being processed in the Great Hall at Ellis Island"/>
          <p:cNvPicPr>
            <a:picLocks noChangeAspect="1" noChangeArrowheads="1"/>
          </p:cNvPicPr>
          <p:nvPr/>
        </p:nvPicPr>
        <p:blipFill>
          <a:blip r:embed="rId4" cstate="print">
            <a:lum bright="6000"/>
          </a:blip>
          <a:srcRect r="-562"/>
          <a:stretch>
            <a:fillRect/>
          </a:stretch>
        </p:blipFill>
        <p:spPr bwMode="auto">
          <a:xfrm>
            <a:off x="152400" y="3222625"/>
            <a:ext cx="8915400" cy="35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451350" y="1089025"/>
            <a:ext cx="4572000" cy="204787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Inspectors questioned immigrants to made sure that they were not criminals, could work, and had some money ($25)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8925" y="1219200"/>
            <a:ext cx="489426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76200" y="152400"/>
            <a:ext cx="8991600" cy="879475"/>
          </a:xfrm>
          <a:prstGeom prst="rect">
            <a:avLst/>
          </a:prstGeom>
          <a:solidFill>
            <a:srgbClr val="FFCC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ts val="600"/>
              </a:spcBef>
            </a:pPr>
            <a:r>
              <a:rPr lang="en-US" sz="3100">
                <a:latin typeface="Calibri" pitchFamily="34" charset="0"/>
                <a:ea typeface="Calibri" pitchFamily="34" charset="0"/>
                <a:cs typeface="Calibri" pitchFamily="34" charset="0"/>
              </a:rPr>
              <a:t>Many Americans expressed nativism and viewed immigrants with a sense of fear, suspicion, and hostility</a:t>
            </a:r>
          </a:p>
        </p:txBody>
      </p:sp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76200" y="1200150"/>
            <a:ext cx="3886200" cy="2332038"/>
          </a:xfrm>
          <a:prstGeom prst="rect">
            <a:avLst/>
          </a:prstGeom>
          <a:solidFill>
            <a:srgbClr val="CC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ts val="600"/>
              </a:spcBef>
            </a:pPr>
            <a:r>
              <a:rPr lang="en-US" sz="3100">
                <a:latin typeface="Calibri" pitchFamily="34" charset="0"/>
                <a:ea typeface="Calibri" pitchFamily="34" charset="0"/>
                <a:cs typeface="Calibri" pitchFamily="34" charset="0"/>
              </a:rPr>
              <a:t>Nativists had deep-seated prejudices about immigrants based on ethnicity, religion, political </a:t>
            </a:r>
            <a:br>
              <a:rPr lang="en-US" sz="310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3100">
                <a:latin typeface="Calibri" pitchFamily="34" charset="0"/>
                <a:ea typeface="Calibri" pitchFamily="34" charset="0"/>
                <a:cs typeface="Calibri" pitchFamily="34" charset="0"/>
              </a:rPr>
              <a:t>and social beliefs</a:t>
            </a:r>
          </a:p>
        </p:txBody>
      </p: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76200" y="3810000"/>
            <a:ext cx="3886200" cy="2752725"/>
          </a:xfrm>
          <a:prstGeom prst="rect">
            <a:avLst/>
          </a:prstGeom>
          <a:solidFill>
            <a:srgbClr val="CC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ts val="600"/>
              </a:spcBef>
            </a:pPr>
            <a:r>
              <a:rPr lang="en-US" sz="3100">
                <a:latin typeface="Calibri" pitchFamily="34" charset="0"/>
                <a:ea typeface="Calibri" pitchFamily="34" charset="0"/>
                <a:cs typeface="Calibri" pitchFamily="34" charset="0"/>
              </a:rPr>
              <a:t>Many Americans accused immigrants </a:t>
            </a:r>
            <a:br>
              <a:rPr lang="en-US" sz="310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3100">
                <a:latin typeface="Calibri" pitchFamily="34" charset="0"/>
                <a:ea typeface="Calibri" pitchFamily="34" charset="0"/>
                <a:cs typeface="Calibri" pitchFamily="34" charset="0"/>
              </a:rPr>
              <a:t>of taking jobs away from “real” Americans and called for quotas that would limit the number of immigrants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400" kern="0" dirty="0">
                <a:solidFill>
                  <a:srgbClr val="C00000"/>
                </a:solidFill>
                <a:latin typeface="Calibri" pitchFamily="34" charset="0"/>
                <a:ea typeface="+mj-ea"/>
                <a:cs typeface="Calibri" pitchFamily="34" charset="0"/>
              </a:rPr>
              <a:t>What were cities like in the Gilded Age? </a:t>
            </a:r>
          </a:p>
        </p:txBody>
      </p:sp>
      <p:pic>
        <p:nvPicPr>
          <p:cNvPr id="8195" name="Picture 7" descr="http://themavesite.com/TMS-Pictures/2012-01/1909RushHou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655638"/>
            <a:ext cx="7542213" cy="612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" descr="find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2488" y="2514600"/>
            <a:ext cx="5522912" cy="418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6"/>
          <p:cNvSpPr txBox="1">
            <a:spLocks noChangeArrowheads="1"/>
          </p:cNvSpPr>
          <p:nvPr/>
        </p:nvSpPr>
        <p:spPr bwMode="auto">
          <a:xfrm>
            <a:off x="228600" y="152400"/>
            <a:ext cx="8686800" cy="496888"/>
          </a:xfrm>
          <a:prstGeom prst="rect">
            <a:avLst/>
          </a:prstGeom>
          <a:solidFill>
            <a:srgbClr val="CC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ts val="600"/>
              </a:spcBef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The Gilded Age experienced massive urbanization </a:t>
            </a:r>
          </a:p>
        </p:txBody>
      </p:sp>
      <p:sp>
        <p:nvSpPr>
          <p:cNvPr id="9220" name="TextBox 7"/>
          <p:cNvSpPr txBox="1">
            <a:spLocks noChangeArrowheads="1"/>
          </p:cNvSpPr>
          <p:nvPr/>
        </p:nvSpPr>
        <p:spPr bwMode="auto">
          <a:xfrm>
            <a:off x="76200" y="762000"/>
            <a:ext cx="4495800" cy="777875"/>
          </a:xfrm>
          <a:prstGeom prst="rect">
            <a:avLst/>
          </a:prstGeom>
          <a:solidFill>
            <a:srgbClr val="FFCC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In 1850, only 15% of Americans lived in cities…</a:t>
            </a:r>
          </a:p>
        </p:txBody>
      </p:sp>
      <p:sp>
        <p:nvSpPr>
          <p:cNvPr id="9221" name="TextBox 8"/>
          <p:cNvSpPr txBox="1">
            <a:spLocks noChangeArrowheads="1"/>
          </p:cNvSpPr>
          <p:nvPr/>
        </p:nvSpPr>
        <p:spPr bwMode="auto">
          <a:xfrm>
            <a:off x="4724400" y="762000"/>
            <a:ext cx="4267200" cy="1677988"/>
          </a:xfrm>
          <a:prstGeom prst="rect">
            <a:avLst/>
          </a:prstGeom>
          <a:solidFill>
            <a:srgbClr val="CC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City growth was due to rural Americans moving to cities and immigrants entering the USA</a:t>
            </a:r>
          </a:p>
        </p:txBody>
      </p:sp>
      <p:pic>
        <p:nvPicPr>
          <p:cNvPr id="53252" name="Picture 4" descr="http://www.vazyvite.com/photo_us/newyork/building/1911_jerse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7463" y="2514600"/>
            <a:ext cx="1666398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96838" y="1660525"/>
            <a:ext cx="4495800" cy="777875"/>
          </a:xfrm>
          <a:prstGeom prst="rect">
            <a:avLst/>
          </a:prstGeom>
          <a:solidFill>
            <a:srgbClr val="FFCC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…By 1900, 40% of Americans lived in cities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40296E-7 L -0.7592 -0.00555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descr="http://3.bp.blogspot.com/-ylWEV3WNl5E/TwHE_MX_oEI/AAAAAAAAKWY/sPhHGYCW4RA/s1600/Woolwor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663" y="152400"/>
            <a:ext cx="4427537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6" descr="2037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2400"/>
            <a:ext cx="4805363" cy="654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4881563" y="147638"/>
            <a:ext cx="4186237" cy="2071687"/>
          </a:xfrm>
          <a:prstGeom prst="rect">
            <a:avLst/>
          </a:prstGeom>
          <a:solidFill>
            <a:srgbClr val="FFCC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Engineering innovations, such as expansive bridges and skyscrapers, led to modern American cities</a:t>
            </a:r>
          </a:p>
        </p:txBody>
      </p:sp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4876800" y="2362200"/>
            <a:ext cx="4186238" cy="2071688"/>
          </a:xfrm>
          <a:prstGeom prst="rect">
            <a:avLst/>
          </a:prstGeom>
          <a:solidFill>
            <a:srgbClr val="CC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Cities expanded outward from industrial centers in the central business districts to a ring of outer suburbs</a:t>
            </a:r>
          </a:p>
        </p:txBody>
      </p:sp>
      <p:sp>
        <p:nvSpPr>
          <p:cNvPr id="10245" name="TextBox 7"/>
          <p:cNvSpPr txBox="1">
            <a:spLocks noChangeArrowheads="1"/>
          </p:cNvSpPr>
          <p:nvPr/>
        </p:nvSpPr>
        <p:spPr bwMode="auto">
          <a:xfrm>
            <a:off x="4876800" y="4572000"/>
            <a:ext cx="4186238" cy="2071688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As cities grew larger and beyond walking distance, trolley lines, elevated rail lines, and subways were created</a:t>
            </a:r>
          </a:p>
        </p:txBody>
      </p:sp>
      <p:pic>
        <p:nvPicPr>
          <p:cNvPr id="10247" name="Picture 7" descr="http://1.bp.blogspot.com/_pjuD1rO-Gc8/THBjYsmIBgI/AAAAAAAABgg/Y26QzW2p_s0/s320/1890str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5" y="147638"/>
            <a:ext cx="4662488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 descr="http://1.bp.blogspot.com/_mlPoGU4VqSk/TDc-sOVbA_I/AAAAAAAAHlY/fEsBmnfw804/s1600/pi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3398838"/>
            <a:ext cx="4652963" cy="334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245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2368</TotalTime>
  <Words>1197</Words>
  <Application>Microsoft Office PowerPoint</Application>
  <PresentationFormat>On-screen Show (4:3)</PresentationFormat>
  <Paragraphs>121</Paragraphs>
  <Slides>34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Calibri</vt:lpstr>
      <vt:lpstr>Default Design</vt:lpstr>
      <vt:lpstr>PowerPoint Presentation</vt:lpstr>
      <vt:lpstr>What was immigration like during the Gilded Age?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problems did workers face in the Gilded Age?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Identify the top 5 changes of the Gilded Age Rank order and be ready to explain your list</vt:lpstr>
    </vt:vector>
  </TitlesOfParts>
  <Company>GCPS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e199902296</dc:creator>
  <cp:lastModifiedBy>Windows User</cp:lastModifiedBy>
  <cp:revision>111</cp:revision>
  <dcterms:created xsi:type="dcterms:W3CDTF">2009-11-12T20:50:02Z</dcterms:created>
  <dcterms:modified xsi:type="dcterms:W3CDTF">2016-12-13T15:43:00Z</dcterms:modified>
</cp:coreProperties>
</file>