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Char char="○"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Char char="■"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Char char="●"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Char char="○"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Char char="■"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Char char="●"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Char char="○"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Char char="■"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76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8" name="Shape 2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114300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914400" y="1219200"/>
            <a:ext cx="8229600" cy="5638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889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■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3175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254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254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254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254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254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254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14300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914400" y="1219200"/>
            <a:ext cx="4038600" cy="5638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■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2"/>
          </p:nvPr>
        </p:nvSpPr>
        <p:spPr>
          <a:xfrm>
            <a:off x="5105400" y="1219200"/>
            <a:ext cx="4038600" cy="5638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■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114300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114300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dgm" idx="2"/>
          </p:nvPr>
        </p:nvSpPr>
        <p:spPr>
          <a:xfrm>
            <a:off x="914400" y="1219200"/>
            <a:ext cx="8229600" cy="5638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889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■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3175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254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254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254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254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254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254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 rot="5400000">
            <a:off x="4686300" y="2400300"/>
            <a:ext cx="6858000" cy="20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 rot="5400000">
            <a:off x="495300" y="419100"/>
            <a:ext cx="6858000" cy="6019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889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■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3175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254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254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254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254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254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254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114300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 rot="5400000">
            <a:off x="2209800" y="-76200"/>
            <a:ext cx="5638800" cy="822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889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■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3175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254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254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254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254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254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254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■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0" y="-4763"/>
            <a:ext cx="1063624" cy="6858000"/>
            <a:chOff x="0" y="-4763"/>
            <a:chExt cx="1063624" cy="6858000"/>
          </a:xfrm>
        </p:grpSpPr>
        <p:grpSp>
          <p:nvGrpSpPr>
            <p:cNvPr id="11" name="Shape 11"/>
            <p:cNvGrpSpPr/>
            <p:nvPr/>
          </p:nvGrpSpPr>
          <p:grpSpPr>
            <a:xfrm rot="-5400000" flipH="1">
              <a:off x="-2881312" y="2917825"/>
              <a:ext cx="6857999" cy="1012824"/>
              <a:chOff x="-3175" y="2479675"/>
              <a:chExt cx="9147174" cy="1012824"/>
            </a:xfrm>
          </p:grpSpPr>
          <p:sp>
            <p:nvSpPr>
              <p:cNvPr id="12" name="Shape 12"/>
              <p:cNvSpPr/>
              <p:nvPr/>
            </p:nvSpPr>
            <p:spPr>
              <a:xfrm rot="-5400000">
                <a:off x="4061618" y="-1575593"/>
                <a:ext cx="990600" cy="912018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120000"/>
                    </a:lnTo>
                    <a:lnTo>
                      <a:pt x="120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3" name="Shape 13"/>
              <p:cNvSpPr/>
              <p:nvPr/>
            </p:nvSpPr>
            <p:spPr>
              <a:xfrm rot="-5400000">
                <a:off x="2099468" y="2650331"/>
                <a:ext cx="990600" cy="66833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cubicBezTo>
                      <a:pt x="0" y="0"/>
                      <a:pt x="0" y="102965"/>
                      <a:pt x="0" y="102965"/>
                    </a:cubicBezTo>
                    <a:cubicBezTo>
                      <a:pt x="83076" y="84794"/>
                      <a:pt x="100000" y="120000"/>
                      <a:pt x="120000" y="102965"/>
                    </a:cubicBezTo>
                    <a:lnTo>
                      <a:pt x="120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4" name="Shape 14"/>
              <p:cNvSpPr/>
              <p:nvPr/>
            </p:nvSpPr>
            <p:spPr>
              <a:xfrm rot="-5400000">
                <a:off x="1558925" y="2649537"/>
                <a:ext cx="990600" cy="66992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lnTo>
                      <a:pt x="0" y="102965"/>
                    </a:lnTo>
                    <a:cubicBezTo>
                      <a:pt x="20000" y="120000"/>
                      <a:pt x="83076" y="90851"/>
                      <a:pt x="120000" y="102965"/>
                    </a:cubicBezTo>
                    <a:lnTo>
                      <a:pt x="120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" name="Shape 15"/>
              <p:cNvSpPr/>
              <p:nvPr/>
            </p:nvSpPr>
            <p:spPr>
              <a:xfrm rot="-5400000">
                <a:off x="-91281" y="2782093"/>
                <a:ext cx="990600" cy="40481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7189"/>
                    </a:moveTo>
                    <a:lnTo>
                      <a:pt x="0" y="105405"/>
                    </a:lnTo>
                    <a:cubicBezTo>
                      <a:pt x="20000" y="120000"/>
                      <a:pt x="100000" y="120000"/>
                      <a:pt x="120000" y="105405"/>
                    </a:cubicBezTo>
                    <a:lnTo>
                      <a:pt x="120000" y="17189"/>
                    </a:lnTo>
                    <a:cubicBezTo>
                      <a:pt x="112307" y="0"/>
                      <a:pt x="93846" y="2594"/>
                      <a:pt x="73846" y="2594"/>
                    </a:cubicBezTo>
                    <a:cubicBezTo>
                      <a:pt x="53846" y="2594"/>
                      <a:pt x="15384" y="14270"/>
                      <a:pt x="0" y="171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6" name="Shape 16"/>
              <p:cNvSpPr/>
              <p:nvPr/>
            </p:nvSpPr>
            <p:spPr>
              <a:xfrm rot="-5400000">
                <a:off x="1054100" y="2751137"/>
                <a:ext cx="990600" cy="46672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lnTo>
                      <a:pt x="0" y="102965"/>
                    </a:lnTo>
                    <a:cubicBezTo>
                      <a:pt x="20000" y="120000"/>
                      <a:pt x="100000" y="120000"/>
                      <a:pt x="120000" y="102965"/>
                    </a:cubicBezTo>
                    <a:lnTo>
                      <a:pt x="120000" y="0"/>
                    </a:lnTo>
                    <a:cubicBezTo>
                      <a:pt x="46153" y="15899"/>
                      <a:pt x="25000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7" name="Shape 17"/>
              <p:cNvSpPr/>
              <p:nvPr/>
            </p:nvSpPr>
            <p:spPr>
              <a:xfrm rot="-5400000">
                <a:off x="701675" y="2697162"/>
                <a:ext cx="990600" cy="57467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cubicBezTo>
                      <a:pt x="0" y="0"/>
                      <a:pt x="0" y="120000"/>
                      <a:pt x="0" y="120000"/>
                    </a:cubicBezTo>
                    <a:cubicBezTo>
                      <a:pt x="18461" y="105882"/>
                      <a:pt x="26153" y="105882"/>
                      <a:pt x="46153" y="105882"/>
                    </a:cubicBezTo>
                    <a:cubicBezTo>
                      <a:pt x="66153" y="105882"/>
                      <a:pt x="101538" y="120000"/>
                      <a:pt x="120000" y="120000"/>
                    </a:cubicBezTo>
                    <a:lnTo>
                      <a:pt x="120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8" name="Shape 18"/>
              <p:cNvSpPr/>
              <p:nvPr/>
            </p:nvSpPr>
            <p:spPr>
              <a:xfrm rot="-5400000">
                <a:off x="246856" y="2740818"/>
                <a:ext cx="1003300" cy="50006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518" y="14917"/>
                    </a:moveTo>
                    <a:lnTo>
                      <a:pt x="1518" y="105082"/>
                    </a:lnTo>
                    <a:cubicBezTo>
                      <a:pt x="9113" y="120000"/>
                      <a:pt x="27341" y="105082"/>
                      <a:pt x="47088" y="105082"/>
                    </a:cubicBezTo>
                    <a:cubicBezTo>
                      <a:pt x="66835" y="105082"/>
                      <a:pt x="107848" y="120000"/>
                      <a:pt x="120000" y="105082"/>
                    </a:cubicBezTo>
                    <a:lnTo>
                      <a:pt x="120000" y="14917"/>
                    </a:lnTo>
                    <a:cubicBezTo>
                      <a:pt x="103291" y="0"/>
                      <a:pt x="39493" y="14917"/>
                      <a:pt x="19746" y="14917"/>
                    </a:cubicBezTo>
                    <a:cubicBezTo>
                      <a:pt x="0" y="14917"/>
                      <a:pt x="5316" y="14917"/>
                      <a:pt x="1518" y="1491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9" name="Shape 19"/>
              <p:cNvSpPr/>
              <p:nvPr/>
            </p:nvSpPr>
            <p:spPr>
              <a:xfrm rot="-5400000">
                <a:off x="5096668" y="2642393"/>
                <a:ext cx="990600" cy="66833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cubicBezTo>
                      <a:pt x="0" y="0"/>
                      <a:pt x="0" y="102965"/>
                      <a:pt x="0" y="102965"/>
                    </a:cubicBezTo>
                    <a:cubicBezTo>
                      <a:pt x="83076" y="84794"/>
                      <a:pt x="100000" y="120000"/>
                      <a:pt x="120000" y="102965"/>
                    </a:cubicBezTo>
                    <a:lnTo>
                      <a:pt x="120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0" name="Shape 20"/>
              <p:cNvSpPr/>
              <p:nvPr/>
            </p:nvSpPr>
            <p:spPr>
              <a:xfrm rot="-5400000">
                <a:off x="4556125" y="2641600"/>
                <a:ext cx="990600" cy="66992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lnTo>
                      <a:pt x="0" y="102965"/>
                    </a:lnTo>
                    <a:cubicBezTo>
                      <a:pt x="20000" y="120000"/>
                      <a:pt x="83076" y="90851"/>
                      <a:pt x="120000" y="102965"/>
                    </a:cubicBezTo>
                    <a:lnTo>
                      <a:pt x="120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1" name="Shape 21"/>
              <p:cNvSpPr/>
              <p:nvPr/>
            </p:nvSpPr>
            <p:spPr>
              <a:xfrm rot="-5400000">
                <a:off x="2904331" y="2774156"/>
                <a:ext cx="990600" cy="40481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7189"/>
                    </a:moveTo>
                    <a:lnTo>
                      <a:pt x="0" y="105405"/>
                    </a:lnTo>
                    <a:cubicBezTo>
                      <a:pt x="20000" y="120000"/>
                      <a:pt x="100000" y="120000"/>
                      <a:pt x="120000" y="105405"/>
                    </a:cubicBezTo>
                    <a:lnTo>
                      <a:pt x="120000" y="17189"/>
                    </a:lnTo>
                    <a:cubicBezTo>
                      <a:pt x="112307" y="0"/>
                      <a:pt x="93846" y="2594"/>
                      <a:pt x="73846" y="2594"/>
                    </a:cubicBezTo>
                    <a:cubicBezTo>
                      <a:pt x="53846" y="2594"/>
                      <a:pt x="15384" y="14270"/>
                      <a:pt x="0" y="171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2" name="Shape 22"/>
              <p:cNvSpPr/>
              <p:nvPr/>
            </p:nvSpPr>
            <p:spPr>
              <a:xfrm rot="-5400000">
                <a:off x="4049712" y="2743200"/>
                <a:ext cx="990600" cy="46672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lnTo>
                      <a:pt x="0" y="102965"/>
                    </a:lnTo>
                    <a:cubicBezTo>
                      <a:pt x="20000" y="120000"/>
                      <a:pt x="100000" y="120000"/>
                      <a:pt x="120000" y="102965"/>
                    </a:cubicBezTo>
                    <a:lnTo>
                      <a:pt x="120000" y="0"/>
                    </a:lnTo>
                    <a:cubicBezTo>
                      <a:pt x="46153" y="15899"/>
                      <a:pt x="2500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3" name="Shape 23"/>
              <p:cNvSpPr/>
              <p:nvPr/>
            </p:nvSpPr>
            <p:spPr>
              <a:xfrm rot="-5400000">
                <a:off x="3698081" y="2690018"/>
                <a:ext cx="990600" cy="57308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cubicBezTo>
                      <a:pt x="0" y="0"/>
                      <a:pt x="0" y="120000"/>
                      <a:pt x="0" y="120000"/>
                    </a:cubicBezTo>
                    <a:cubicBezTo>
                      <a:pt x="18461" y="105882"/>
                      <a:pt x="26153" y="105882"/>
                      <a:pt x="46153" y="105882"/>
                    </a:cubicBezTo>
                    <a:cubicBezTo>
                      <a:pt x="66153" y="105882"/>
                      <a:pt x="101538" y="120000"/>
                      <a:pt x="120000" y="120000"/>
                    </a:cubicBezTo>
                    <a:lnTo>
                      <a:pt x="120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4" name="Shape 24"/>
              <p:cNvSpPr/>
              <p:nvPr/>
            </p:nvSpPr>
            <p:spPr>
              <a:xfrm rot="-5400000">
                <a:off x="3243262" y="2732087"/>
                <a:ext cx="1003300" cy="50165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518" y="14917"/>
                    </a:moveTo>
                    <a:lnTo>
                      <a:pt x="1518" y="105082"/>
                    </a:lnTo>
                    <a:cubicBezTo>
                      <a:pt x="9113" y="120000"/>
                      <a:pt x="27341" y="105082"/>
                      <a:pt x="47088" y="105082"/>
                    </a:cubicBezTo>
                    <a:cubicBezTo>
                      <a:pt x="66835" y="105082"/>
                      <a:pt x="107848" y="120000"/>
                      <a:pt x="120000" y="105082"/>
                    </a:cubicBezTo>
                    <a:lnTo>
                      <a:pt x="120000" y="14917"/>
                    </a:lnTo>
                    <a:cubicBezTo>
                      <a:pt x="103291" y="0"/>
                      <a:pt x="39493" y="14917"/>
                      <a:pt x="19746" y="14917"/>
                    </a:cubicBezTo>
                    <a:cubicBezTo>
                      <a:pt x="0" y="14917"/>
                      <a:pt x="5316" y="14917"/>
                      <a:pt x="1518" y="14917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5" name="Shape 25"/>
              <p:cNvSpPr/>
              <p:nvPr/>
            </p:nvSpPr>
            <p:spPr>
              <a:xfrm rot="-5400000">
                <a:off x="6471443" y="2650331"/>
                <a:ext cx="990600" cy="66833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cubicBezTo>
                      <a:pt x="0" y="0"/>
                      <a:pt x="0" y="102965"/>
                      <a:pt x="0" y="102965"/>
                    </a:cubicBezTo>
                    <a:cubicBezTo>
                      <a:pt x="83076" y="84794"/>
                      <a:pt x="100000" y="120000"/>
                      <a:pt x="120000" y="102965"/>
                    </a:cubicBezTo>
                    <a:lnTo>
                      <a:pt x="120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6" name="Shape 26"/>
              <p:cNvSpPr/>
              <p:nvPr/>
            </p:nvSpPr>
            <p:spPr>
              <a:xfrm rot="-5400000">
                <a:off x="5930900" y="2649537"/>
                <a:ext cx="990600" cy="66992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lnTo>
                      <a:pt x="0" y="102965"/>
                    </a:lnTo>
                    <a:cubicBezTo>
                      <a:pt x="20000" y="120000"/>
                      <a:pt x="83076" y="90851"/>
                      <a:pt x="120000" y="102965"/>
                    </a:cubicBezTo>
                    <a:lnTo>
                      <a:pt x="120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7" name="Shape 27"/>
              <p:cNvSpPr/>
              <p:nvPr/>
            </p:nvSpPr>
            <p:spPr>
              <a:xfrm rot="-5400000">
                <a:off x="7276306" y="2774156"/>
                <a:ext cx="990600" cy="40481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7189"/>
                    </a:moveTo>
                    <a:lnTo>
                      <a:pt x="0" y="105405"/>
                    </a:lnTo>
                    <a:cubicBezTo>
                      <a:pt x="20000" y="120000"/>
                      <a:pt x="100000" y="120000"/>
                      <a:pt x="120000" y="105405"/>
                    </a:cubicBezTo>
                    <a:lnTo>
                      <a:pt x="120000" y="17189"/>
                    </a:lnTo>
                    <a:cubicBezTo>
                      <a:pt x="112307" y="0"/>
                      <a:pt x="93846" y="2594"/>
                      <a:pt x="73846" y="2594"/>
                    </a:cubicBezTo>
                    <a:cubicBezTo>
                      <a:pt x="53846" y="2594"/>
                      <a:pt x="15384" y="14270"/>
                      <a:pt x="0" y="17189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8" name="Shape 28"/>
              <p:cNvSpPr/>
              <p:nvPr/>
            </p:nvSpPr>
            <p:spPr>
              <a:xfrm>
                <a:off x="8682037" y="2479675"/>
                <a:ext cx="461962" cy="99218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19808"/>
                    </a:moveTo>
                    <a:lnTo>
                      <a:pt x="120000" y="120000"/>
                    </a:lnTo>
                    <a:lnTo>
                      <a:pt x="120000" y="1152"/>
                    </a:lnTo>
                    <a:lnTo>
                      <a:pt x="0" y="0"/>
                    </a:lnTo>
                    <a:cubicBezTo>
                      <a:pt x="16082" y="73728"/>
                      <a:pt x="0" y="94848"/>
                      <a:pt x="0" y="1198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9" name="Shape 29"/>
              <p:cNvSpPr/>
              <p:nvPr/>
            </p:nvSpPr>
            <p:spPr>
              <a:xfrm rot="-5400000">
                <a:off x="8070056" y="2690018"/>
                <a:ext cx="990600" cy="57308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cubicBezTo>
                      <a:pt x="0" y="0"/>
                      <a:pt x="0" y="120000"/>
                      <a:pt x="0" y="120000"/>
                    </a:cubicBezTo>
                    <a:cubicBezTo>
                      <a:pt x="18461" y="105882"/>
                      <a:pt x="26153" y="105882"/>
                      <a:pt x="46153" y="105882"/>
                    </a:cubicBezTo>
                    <a:cubicBezTo>
                      <a:pt x="66153" y="105882"/>
                      <a:pt x="101538" y="120000"/>
                      <a:pt x="120000" y="120000"/>
                    </a:cubicBezTo>
                    <a:lnTo>
                      <a:pt x="120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" name="Shape 30"/>
              <p:cNvSpPr/>
              <p:nvPr/>
            </p:nvSpPr>
            <p:spPr>
              <a:xfrm rot="-5400000">
                <a:off x="7615237" y="2732087"/>
                <a:ext cx="1003300" cy="50165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518" y="14917"/>
                    </a:moveTo>
                    <a:lnTo>
                      <a:pt x="1518" y="105082"/>
                    </a:lnTo>
                    <a:cubicBezTo>
                      <a:pt x="9113" y="120000"/>
                      <a:pt x="27341" y="105082"/>
                      <a:pt x="47088" y="105082"/>
                    </a:cubicBezTo>
                    <a:cubicBezTo>
                      <a:pt x="66835" y="105082"/>
                      <a:pt x="107848" y="120000"/>
                      <a:pt x="120000" y="105082"/>
                    </a:cubicBezTo>
                    <a:lnTo>
                      <a:pt x="120000" y="14917"/>
                    </a:lnTo>
                    <a:cubicBezTo>
                      <a:pt x="103291" y="0"/>
                      <a:pt x="39493" y="14917"/>
                      <a:pt x="19746" y="14917"/>
                    </a:cubicBezTo>
                    <a:cubicBezTo>
                      <a:pt x="0" y="14917"/>
                      <a:pt x="5316" y="14917"/>
                      <a:pt x="1518" y="1491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31" name="Shape 31"/>
            <p:cNvSpPr/>
            <p:nvPr/>
          </p:nvSpPr>
          <p:spPr>
            <a:xfrm rot="-5400000" flipH="1">
              <a:off x="-3101975" y="3097212"/>
              <a:ext cx="6858000" cy="6540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1090"/>
                  </a:moveTo>
                  <a:cubicBezTo>
                    <a:pt x="34717" y="120000"/>
                    <a:pt x="47379" y="28987"/>
                    <a:pt x="119999" y="58597"/>
                  </a:cubicBezTo>
                  <a:lnTo>
                    <a:pt x="119999" y="1246"/>
                  </a:lnTo>
                  <a:lnTo>
                    <a:pt x="0" y="0"/>
                  </a:lnTo>
                  <a:lnTo>
                    <a:pt x="0" y="6109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767676"/>
                </a:gs>
              </a:gsLst>
              <a:lin ang="0" scaled="0"/>
            </a:gra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2" name="Shape 32"/>
            <p:cNvSpPr/>
            <p:nvPr/>
          </p:nvSpPr>
          <p:spPr>
            <a:xfrm rot="-5400000" flipH="1">
              <a:off x="-2514600" y="3273425"/>
              <a:ext cx="6856412" cy="3000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7777"/>
                  </a:moveTo>
                  <a:cubicBezTo>
                    <a:pt x="20017" y="0"/>
                    <a:pt x="103544" y="102222"/>
                    <a:pt x="120000" y="0"/>
                  </a:cubicBezTo>
                  <a:lnTo>
                    <a:pt x="120000" y="120000"/>
                  </a:lnTo>
                  <a:lnTo>
                    <a:pt x="20" y="120000"/>
                  </a:lnTo>
                  <a:lnTo>
                    <a:pt x="0" y="17777"/>
                  </a:lnTo>
                  <a:close/>
                </a:path>
              </a:pathLst>
            </a:custGeom>
            <a:gradFill>
              <a:gsLst>
                <a:gs pos="0">
                  <a:srgbClr val="767676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114300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914400" y="1219200"/>
            <a:ext cx="8229600" cy="5638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889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■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3175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254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254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254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254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254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254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andrew-carnegie" TargetMode="External"/><Relationship Id="rId4" Type="http://schemas.openxmlformats.org/officeDocument/2006/relationships/hyperlink" Target="http://www.history.com/shows/america-the-story-of-us/videos/playlists/exclusive-video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the-men-who-built-america-monopoly" TargetMode="Externa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the-men-who-built-america-from-rich-to-richer" TargetMode="Externa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the-men-who-built-america-the-rise-of-cornelius-vanderbilt" TargetMode="Externa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g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Shape 75" descr="218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962" y="990600"/>
            <a:ext cx="7431306" cy="5654812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Shape 76"/>
          <p:cNvSpPr txBox="1"/>
          <p:nvPr/>
        </p:nvSpPr>
        <p:spPr>
          <a:xfrm>
            <a:off x="1066800" y="76200"/>
            <a:ext cx="6934200" cy="879475"/>
          </a:xfrm>
          <a:prstGeom prst="rect">
            <a:avLst/>
          </a:prstGeom>
          <a:solidFill>
            <a:srgbClr val="FFCCFF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During the Gilded Age, the United States experienced an industrial revolution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Shape 1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550" y="1143000"/>
            <a:ext cx="8648578" cy="5281088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Shape 155"/>
          <p:cNvSpPr txBox="1"/>
          <p:nvPr/>
        </p:nvSpPr>
        <p:spPr>
          <a:xfrm>
            <a:off x="209550" y="5715000"/>
            <a:ext cx="3524250" cy="9763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6" name="Shape 156" descr="http://oi54.tinypic.com/15s78u8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4800" y="76200"/>
            <a:ext cx="8559217" cy="2956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 descr="http://www.knorek.com/RR/Ohio/Frontpage/ytown4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4800" y="3149600"/>
            <a:ext cx="8578318" cy="35377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Shape 162" descr="Carnegie as philanthropis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70325" y="-4762"/>
            <a:ext cx="5260755" cy="6855899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Shape 163"/>
          <p:cNvSpPr/>
          <p:nvPr/>
        </p:nvSpPr>
        <p:spPr>
          <a:xfrm>
            <a:off x="152400" y="1066800"/>
            <a:ext cx="4191000" cy="1600200"/>
          </a:xfrm>
          <a:prstGeom prst="wedgeRectCallout">
            <a:avLst>
              <a:gd name="adj1" fmla="val 27268"/>
              <a:gd name="adj2" fmla="val 8673"/>
            </a:avLst>
          </a:prstGeom>
          <a:solidFill>
            <a:srgbClr val="FFFF99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Carnegie did not pay his employees very much and did not allow unions in his factories…</a:t>
            </a:r>
          </a:p>
        </p:txBody>
      </p:sp>
      <p:sp>
        <p:nvSpPr>
          <p:cNvPr id="164" name="Shape 164"/>
          <p:cNvSpPr/>
          <p:nvPr/>
        </p:nvSpPr>
        <p:spPr>
          <a:xfrm>
            <a:off x="152400" y="2819400"/>
            <a:ext cx="4191000" cy="2438400"/>
          </a:xfrm>
          <a:prstGeom prst="wedgeRectCallout">
            <a:avLst>
              <a:gd name="adj1" fmla="val 21801"/>
              <a:gd name="adj2" fmla="val 28698"/>
            </a:avLst>
          </a:prstGeom>
          <a:solidFill>
            <a:srgbClr val="CCFFCC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…but he was a philanthropist who gave money to New York City libraries, colleges, </a:t>
            </a:r>
            <a:b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performing arts institutions</a:t>
            </a:r>
          </a:p>
        </p:txBody>
      </p:sp>
      <p:sp>
        <p:nvSpPr>
          <p:cNvPr id="165" name="Shape 165"/>
          <p:cNvSpPr txBox="1"/>
          <p:nvPr/>
        </p:nvSpPr>
        <p:spPr>
          <a:xfrm>
            <a:off x="381000" y="5562600"/>
            <a:ext cx="3276600" cy="4619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ct val="100000"/>
              <a:buFont typeface="Times New Roman"/>
              <a:buNone/>
            </a:pPr>
            <a:r>
              <a:rPr lang="en-US" sz="2400" b="0" i="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Andrew </a:t>
            </a:r>
            <a:r>
              <a:rPr lang="en-US" sz="2400" b="0" i="0" u="none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Andrew </a:t>
            </a:r>
            <a:r>
              <a:rPr lang="en-US" sz="2400" b="0" i="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Carnegie </a:t>
            </a:r>
            <a:r>
              <a:rPr lang="en-US" sz="2400" b="0" i="0" u="none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Andrew Carnegie </a:t>
            </a:r>
            <a:r>
              <a:rPr lang="en-US" sz="2400" b="0" i="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(2.11)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Shape 170" descr="http://www.sjvgeology.org/history/tarr_farm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752600"/>
            <a:ext cx="8827414" cy="5006975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Shape 171"/>
          <p:cNvSpPr txBox="1"/>
          <p:nvPr/>
        </p:nvSpPr>
        <p:spPr>
          <a:xfrm>
            <a:off x="152400" y="76200"/>
            <a:ext cx="3581400" cy="1570037"/>
          </a:xfrm>
          <a:prstGeom prst="rect">
            <a:avLst/>
          </a:prstGeom>
          <a:solidFill>
            <a:srgbClr val="CCCCFF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Industrialization led </a:t>
            </a:r>
            <a:b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a demand for oil </a:t>
            </a:r>
            <a:b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lubrication and kerosene lighting </a:t>
            </a:r>
          </a:p>
        </p:txBody>
      </p:sp>
      <p:sp>
        <p:nvSpPr>
          <p:cNvPr id="172" name="Shape 172"/>
          <p:cNvSpPr txBox="1"/>
          <p:nvPr/>
        </p:nvSpPr>
        <p:spPr>
          <a:xfrm>
            <a:off x="3962400" y="76200"/>
            <a:ext cx="5029200" cy="1570037"/>
          </a:xfrm>
          <a:prstGeom prst="rect">
            <a:avLst/>
          </a:prstGeom>
          <a:solidFill>
            <a:srgbClr val="CCFFFF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oil industry during the Gilded Age was dominated John D. Rockefeller’s Standard Oil Company </a:t>
            </a:r>
          </a:p>
        </p:txBody>
      </p:sp>
      <p:pic>
        <p:nvPicPr>
          <p:cNvPr id="173" name="Shape 173" descr="http://posturi.files.wordpress.com/2012/05/1885-john-davison-rockefeller-1939-19371.jpg?w=590&amp;h=8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95900" y="1752600"/>
            <a:ext cx="3692374" cy="4951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Shape 174" descr="http://ndla.no/sites/default/files/images/S5382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65762" y="1752600"/>
            <a:ext cx="3523633" cy="4994457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Shape 175"/>
          <p:cNvSpPr txBox="1"/>
          <p:nvPr/>
        </p:nvSpPr>
        <p:spPr>
          <a:xfrm>
            <a:off x="152400" y="1752600"/>
            <a:ext cx="5143500" cy="1216025"/>
          </a:xfrm>
          <a:prstGeom prst="rect">
            <a:avLst/>
          </a:prstGeom>
          <a:solidFill>
            <a:srgbClr val="FFCC99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Rockefeller used ruthless tactics to buy out </a:t>
            </a:r>
            <a:b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competing companies </a:t>
            </a:r>
          </a:p>
        </p:txBody>
      </p:sp>
      <p:sp>
        <p:nvSpPr>
          <p:cNvPr id="176" name="Shape 176"/>
          <p:cNvSpPr txBox="1"/>
          <p:nvPr/>
        </p:nvSpPr>
        <p:spPr>
          <a:xfrm>
            <a:off x="152400" y="3127375"/>
            <a:ext cx="5143500" cy="1216025"/>
          </a:xfrm>
          <a:prstGeom prst="rect">
            <a:avLst/>
          </a:prstGeom>
          <a:solidFill>
            <a:srgbClr val="FFFFCC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Standard Oil lowered costs and improved the quality </a:t>
            </a:r>
            <a:b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its oil products</a:t>
            </a:r>
          </a:p>
        </p:txBody>
      </p:sp>
      <p:sp>
        <p:nvSpPr>
          <p:cNvPr id="177" name="Shape 177"/>
          <p:cNvSpPr txBox="1"/>
          <p:nvPr/>
        </p:nvSpPr>
        <p:spPr>
          <a:xfrm>
            <a:off x="152400" y="4498975"/>
            <a:ext cx="5143500" cy="846137"/>
          </a:xfrm>
          <a:prstGeom prst="rect">
            <a:avLst/>
          </a:prstGeom>
          <a:solidFill>
            <a:srgbClr val="FFCCFF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1879, Standard Oil sold 90% of the oil in America</a:t>
            </a:r>
          </a:p>
        </p:txBody>
      </p:sp>
      <p:sp>
        <p:nvSpPr>
          <p:cNvPr id="178" name="Shape 178"/>
          <p:cNvSpPr txBox="1"/>
          <p:nvPr/>
        </p:nvSpPr>
        <p:spPr>
          <a:xfrm>
            <a:off x="762000" y="5638800"/>
            <a:ext cx="3886200" cy="4619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ct val="100000"/>
              <a:buFont typeface="Times New Roman"/>
              <a:buNone/>
            </a:pPr>
            <a:r>
              <a:rPr lang="en-US" sz="2400" b="0" i="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John D. Rockefeller (2.51)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Shape 183" descr="Photo of STANDARD OIL CARTOON.  Monster Monopoly: American cartoon, 1884, attacking John D. Rockefeller's Standard Oil Company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52400"/>
            <a:ext cx="5093487" cy="656392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Shape 184"/>
          <p:cNvSpPr/>
          <p:nvPr/>
        </p:nvSpPr>
        <p:spPr>
          <a:xfrm>
            <a:off x="5181600" y="457200"/>
            <a:ext cx="3810000" cy="2133600"/>
          </a:xfrm>
          <a:prstGeom prst="wedgeRectCallout">
            <a:avLst>
              <a:gd name="adj1" fmla="val 4650"/>
              <a:gd name="adj2" fmla="val 14508"/>
            </a:avLst>
          </a:prstGeom>
          <a:solidFill>
            <a:srgbClr val="FFCCFF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Rockefeller took advantage of his workers and used his fortune to influence </a:t>
            </a:r>
            <a:b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national gov’t… </a:t>
            </a:r>
          </a:p>
        </p:txBody>
      </p:sp>
      <p:sp>
        <p:nvSpPr>
          <p:cNvPr id="185" name="Shape 185"/>
          <p:cNvSpPr/>
          <p:nvPr/>
        </p:nvSpPr>
        <p:spPr>
          <a:xfrm>
            <a:off x="5181600" y="2895600"/>
            <a:ext cx="3810000" cy="2819400"/>
          </a:xfrm>
          <a:prstGeom prst="wedgeRectCallout">
            <a:avLst>
              <a:gd name="adj1" fmla="val 4650"/>
              <a:gd name="adj2" fmla="val 14508"/>
            </a:avLst>
          </a:prstGeom>
          <a:solidFill>
            <a:srgbClr val="C2F0FF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…but Rockefeller gave away $500 million </a:t>
            </a:r>
            <a:b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charities, created the Rockefeller Foundation, and founded the University of Chicago</a:t>
            </a:r>
          </a:p>
        </p:txBody>
      </p:sp>
      <p:pic>
        <p:nvPicPr>
          <p:cNvPr id="186" name="Shape 186" descr="http://t1.gstatic.com/images?q=tbn:ANd9GcTvLowd5L9WwBWqBTV8hORC2K_CZF0x-LRN81I42vtaOUtqw3vm1Bhzdhgj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8112" y="762000"/>
            <a:ext cx="4862049" cy="45996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Shape 191" descr="http://www.kingsacademy.com/mhodges/03_The-World-since-1900/01_The-Last-Days-of-the-Gilded-Age/pictures/K+S-357_JP-Morga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225" y="1063625"/>
            <a:ext cx="4184389" cy="5570654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Shape 192"/>
          <p:cNvSpPr txBox="1"/>
          <p:nvPr/>
        </p:nvSpPr>
        <p:spPr>
          <a:xfrm>
            <a:off x="76200" y="76200"/>
            <a:ext cx="8915400" cy="830262"/>
          </a:xfrm>
          <a:prstGeom prst="rect">
            <a:avLst/>
          </a:prstGeom>
          <a:solidFill>
            <a:srgbClr val="CCFFCC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Industrialization led to a demand for financing so banking became a significant part of the Gilded Age</a:t>
            </a:r>
          </a:p>
        </p:txBody>
      </p:sp>
      <p:sp>
        <p:nvSpPr>
          <p:cNvPr id="193" name="Shape 193"/>
          <p:cNvSpPr txBox="1"/>
          <p:nvPr/>
        </p:nvSpPr>
        <p:spPr>
          <a:xfrm>
            <a:off x="4533900" y="1074737"/>
            <a:ext cx="4457700" cy="846137"/>
          </a:xfrm>
          <a:prstGeom prst="rect">
            <a:avLst/>
          </a:prstGeom>
          <a:solidFill>
            <a:srgbClr val="FFCC99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American finance was dominated by JP Morgan</a:t>
            </a:r>
          </a:p>
        </p:txBody>
      </p:sp>
      <p:sp>
        <p:nvSpPr>
          <p:cNvPr id="194" name="Shape 194"/>
          <p:cNvSpPr txBox="1"/>
          <p:nvPr/>
        </p:nvSpPr>
        <p:spPr>
          <a:xfrm>
            <a:off x="4533900" y="2057400"/>
            <a:ext cx="4457700" cy="1585912"/>
          </a:xfrm>
          <a:prstGeom prst="rect">
            <a:avLst/>
          </a:prstGeom>
          <a:solidFill>
            <a:srgbClr val="CCCCFF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 was so influential that he bailed out the railroad industry when companies were in trouble</a:t>
            </a:r>
          </a:p>
        </p:txBody>
      </p:sp>
      <p:sp>
        <p:nvSpPr>
          <p:cNvPr id="195" name="Shape 195"/>
          <p:cNvSpPr txBox="1"/>
          <p:nvPr/>
        </p:nvSpPr>
        <p:spPr>
          <a:xfrm>
            <a:off x="4533900" y="3824287"/>
            <a:ext cx="4457700" cy="1216025"/>
          </a:xfrm>
          <a:prstGeom prst="rect">
            <a:avLst/>
          </a:prstGeom>
          <a:solidFill>
            <a:srgbClr val="FFCCFF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 helped ease an economic depression during the Panic of 1907</a:t>
            </a:r>
          </a:p>
        </p:txBody>
      </p:sp>
      <p:pic>
        <p:nvPicPr>
          <p:cNvPr id="196" name="Shape 196" descr="http://www.philanthropyroundtable.org/images/uploads/Morgan_cartoon-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337" y="1035050"/>
            <a:ext cx="4300005" cy="5579429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Shape 197"/>
          <p:cNvSpPr txBox="1"/>
          <p:nvPr/>
        </p:nvSpPr>
        <p:spPr>
          <a:xfrm>
            <a:off x="4648200" y="5638800"/>
            <a:ext cx="3886200" cy="4619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ct val="100000"/>
              <a:buFont typeface="Times New Roman"/>
              <a:buNone/>
            </a:pPr>
            <a:r>
              <a:rPr lang="en-US" sz="2400" b="0" i="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JP Morgan (3.08)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/>
        </p:nvSpPr>
        <p:spPr>
          <a:xfrm>
            <a:off x="76200" y="76200"/>
            <a:ext cx="8991600" cy="847725"/>
          </a:xfrm>
          <a:prstGeom prst="rect">
            <a:avLst/>
          </a:prstGeom>
          <a:solidFill>
            <a:srgbClr val="CCFFCC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Industrialists like Vanderbilt, Carnegie, Rockefeller changed the way businesses were organized </a:t>
            </a:r>
          </a:p>
        </p:txBody>
      </p:sp>
      <p:sp>
        <p:nvSpPr>
          <p:cNvPr id="203" name="Shape 203"/>
          <p:cNvSpPr txBox="1"/>
          <p:nvPr/>
        </p:nvSpPr>
        <p:spPr>
          <a:xfrm>
            <a:off x="76200" y="1066800"/>
            <a:ext cx="8991600" cy="890587"/>
          </a:xfrm>
          <a:prstGeom prst="rect">
            <a:avLst/>
          </a:prstGeom>
          <a:solidFill>
            <a:srgbClr val="FFFFCC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Businesses hired professional managers to oversee employees, improve efficiency, and manage finances</a:t>
            </a:r>
          </a:p>
        </p:txBody>
      </p:sp>
      <p:pic>
        <p:nvPicPr>
          <p:cNvPr id="204" name="Shape 204" descr="http://1.bp.blogspot.com/-ut3TikFpg_U/T3uW6guk96I/AAAAAAAAADM/4wCz0p1Oj58/s400/SUPERVISIO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225" y="2133600"/>
            <a:ext cx="4337292" cy="457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Shape 205" descr="http://www.stevens.edu/ses/sites/default/files/styles/large/public/pattern_making_shop_0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48200" y="2133600"/>
            <a:ext cx="4413707" cy="4560306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Shape 206"/>
          <p:cNvSpPr txBox="1"/>
          <p:nvPr/>
        </p:nvSpPr>
        <p:spPr>
          <a:xfrm>
            <a:off x="76200" y="2133600"/>
            <a:ext cx="5715000" cy="879475"/>
          </a:xfrm>
          <a:prstGeom prst="rect">
            <a:avLst/>
          </a:prstGeom>
          <a:solidFill>
            <a:srgbClr val="FFCC99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Corporations became a more common business structure </a:t>
            </a:r>
          </a:p>
        </p:txBody>
      </p:sp>
      <p:pic>
        <p:nvPicPr>
          <p:cNvPr id="207" name="Shape 207" descr="http://thebusinessethicsblog.files.wordpress.com/2010/10/governance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86462" y="2116137"/>
            <a:ext cx="3044571" cy="4570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Shape 208" descr="http://www.printsoldandrare.com/banking/007bank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2400" y="3124200"/>
            <a:ext cx="5639718" cy="3575541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Shape 209"/>
          <p:cNvSpPr txBox="1"/>
          <p:nvPr/>
        </p:nvSpPr>
        <p:spPr>
          <a:xfrm>
            <a:off x="5986462" y="2133600"/>
            <a:ext cx="3081337" cy="2455862"/>
          </a:xfrm>
          <a:prstGeom prst="rect">
            <a:avLst/>
          </a:prstGeom>
          <a:solidFill>
            <a:srgbClr val="CCCCFF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Corporations used boards </a:t>
            </a:r>
            <a:b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trustees (“trusts”) to manage the company…</a:t>
            </a:r>
          </a:p>
        </p:txBody>
      </p:sp>
      <p:sp>
        <p:nvSpPr>
          <p:cNvPr id="210" name="Shape 210"/>
          <p:cNvSpPr txBox="1"/>
          <p:nvPr/>
        </p:nvSpPr>
        <p:spPr>
          <a:xfrm>
            <a:off x="5969000" y="4719637"/>
            <a:ext cx="3081337" cy="2062162"/>
          </a:xfrm>
          <a:prstGeom prst="rect">
            <a:avLst/>
          </a:prstGeom>
          <a:solidFill>
            <a:srgbClr val="C2F0FF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…and holding companies to manage other subsidiary companies </a:t>
            </a:r>
          </a:p>
        </p:txBody>
      </p:sp>
      <p:grpSp>
        <p:nvGrpSpPr>
          <p:cNvPr id="211" name="Shape 211"/>
          <p:cNvGrpSpPr/>
          <p:nvPr/>
        </p:nvGrpSpPr>
        <p:grpSpPr>
          <a:xfrm>
            <a:off x="76200" y="3362325"/>
            <a:ext cx="5715000" cy="3340100"/>
            <a:chOff x="1828800" y="2057400"/>
            <a:chExt cx="6172200" cy="1828800"/>
          </a:xfrm>
        </p:grpSpPr>
        <p:cxnSp>
          <p:nvCxnSpPr>
            <p:cNvPr id="212" name="Shape 212"/>
            <p:cNvCxnSpPr/>
            <p:nvPr/>
          </p:nvCxnSpPr>
          <p:spPr>
            <a:xfrm rot="5400000" flipH="1">
              <a:off x="6001543" y="2115343"/>
              <a:ext cx="228600" cy="2398712"/>
            </a:xfrm>
            <a:prstGeom prst="bentConnector3">
              <a:avLst>
                <a:gd name="adj1" fmla="val 586813"/>
              </a:avLst>
            </a:prstGeom>
            <a:noFill/>
            <a:ln w="28575" cap="flat" cmpd="sng">
              <a:solidFill>
                <a:srgbClr val="54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13" name="Shape 213"/>
            <p:cNvCxnSpPr/>
            <p:nvPr/>
          </p:nvCxnSpPr>
          <p:spPr>
            <a:xfrm rot="5400000" flipH="1">
              <a:off x="5201443" y="2915443"/>
              <a:ext cx="228600" cy="798512"/>
            </a:xfrm>
            <a:prstGeom prst="bentConnector3">
              <a:avLst>
                <a:gd name="adj1" fmla="val 586813"/>
              </a:avLst>
            </a:prstGeom>
            <a:noFill/>
            <a:ln w="28575" cap="flat" cmpd="sng">
              <a:solidFill>
                <a:srgbClr val="54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14" name="Shape 214"/>
            <p:cNvCxnSpPr/>
            <p:nvPr/>
          </p:nvCxnSpPr>
          <p:spPr>
            <a:xfrm rot="-5400000">
              <a:off x="4401343" y="2913856"/>
              <a:ext cx="228600" cy="801687"/>
            </a:xfrm>
            <a:prstGeom prst="bentConnector3">
              <a:avLst>
                <a:gd name="adj1" fmla="val 586813"/>
              </a:avLst>
            </a:prstGeom>
            <a:noFill/>
            <a:ln w="28575" cap="flat" cmpd="sng">
              <a:solidFill>
                <a:srgbClr val="54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15" name="Shape 215"/>
            <p:cNvCxnSpPr/>
            <p:nvPr/>
          </p:nvCxnSpPr>
          <p:spPr>
            <a:xfrm rot="-5400000">
              <a:off x="3601243" y="2113756"/>
              <a:ext cx="228600" cy="2401887"/>
            </a:xfrm>
            <a:prstGeom prst="bentConnector3">
              <a:avLst>
                <a:gd name="adj1" fmla="val 586813"/>
              </a:avLst>
            </a:prstGeom>
            <a:noFill/>
            <a:ln w="28575" cap="flat" cmpd="sng">
              <a:solidFill>
                <a:srgbClr val="54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16" name="Shape 216"/>
            <p:cNvCxnSpPr/>
            <p:nvPr/>
          </p:nvCxnSpPr>
          <p:spPr>
            <a:xfrm rot="5400000" flipH="1">
              <a:off x="4801393" y="2628106"/>
              <a:ext cx="228600" cy="1587"/>
            </a:xfrm>
            <a:prstGeom prst="bentConnector3">
              <a:avLst>
                <a:gd name="adj1" fmla="val 451071"/>
              </a:avLst>
            </a:prstGeom>
            <a:noFill/>
            <a:ln w="28575" cap="flat" cmpd="sng">
              <a:solidFill>
                <a:srgbClr val="54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217" name="Shape 217"/>
            <p:cNvSpPr/>
            <p:nvPr/>
          </p:nvSpPr>
          <p:spPr>
            <a:xfrm>
              <a:off x="4229100" y="2057400"/>
              <a:ext cx="1371600" cy="4572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F9F67F"/>
                </a:gs>
                <a:gs pos="100000">
                  <a:srgbClr val="FFCC00"/>
                </a:gs>
              </a:gsLst>
              <a:lin ang="5400000" scaled="0"/>
            </a:gradFill>
            <a:ln w="9525" cap="flat" cmpd="sng">
              <a:solidFill>
                <a:srgbClr val="8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-1524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Calibri"/>
                <a:buNone/>
              </a:pPr>
              <a:r>
                <a:rPr lang="en-US" sz="24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Board of </a:t>
              </a:r>
              <a:br>
                <a:rPr lang="en-US" sz="24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24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Trustees</a:t>
              </a:r>
            </a:p>
          </p:txBody>
        </p:sp>
        <p:sp>
          <p:nvSpPr>
            <p:cNvPr id="218" name="Shape 218"/>
            <p:cNvSpPr/>
            <p:nvPr/>
          </p:nvSpPr>
          <p:spPr>
            <a:xfrm>
              <a:off x="4230687" y="2743200"/>
              <a:ext cx="1370012" cy="4572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FF9933"/>
                </a:gs>
                <a:gs pos="100000">
                  <a:srgbClr val="FF6600"/>
                </a:gs>
              </a:gsLst>
              <a:lin ang="5400000" scaled="0"/>
            </a:gradFill>
            <a:ln w="9525" cap="flat" cmpd="sng">
              <a:solidFill>
                <a:srgbClr val="8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-1524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Calibri"/>
                <a:buNone/>
              </a:pPr>
              <a:r>
                <a:rPr lang="en-US" sz="24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Company </a:t>
              </a:r>
              <a:br>
                <a:rPr lang="en-US" sz="24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24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Manager</a:t>
              </a:r>
            </a:p>
          </p:txBody>
        </p:sp>
        <p:sp>
          <p:nvSpPr>
            <p:cNvPr id="219" name="Shape 219"/>
            <p:cNvSpPr/>
            <p:nvPr/>
          </p:nvSpPr>
          <p:spPr>
            <a:xfrm>
              <a:off x="1828800" y="3429000"/>
              <a:ext cx="1371600" cy="4572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FF6600"/>
                </a:gs>
                <a:gs pos="100000">
                  <a:srgbClr val="FF0000"/>
                </a:gs>
              </a:gsLst>
              <a:lin ang="5400000" scaled="0"/>
            </a:gradFill>
            <a:ln w="9525" cap="flat" cmpd="sng">
              <a:solidFill>
                <a:srgbClr val="8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-1270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Calibri"/>
                <a:buNone/>
              </a:pPr>
              <a:r>
                <a:rPr lang="en-US" sz="20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Employees</a:t>
              </a:r>
              <a:r>
                <a:rPr lang="en-US" sz="10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</a:p>
          </p:txBody>
        </p:sp>
        <p:sp>
          <p:nvSpPr>
            <p:cNvPr id="220" name="Shape 220"/>
            <p:cNvSpPr/>
            <p:nvPr/>
          </p:nvSpPr>
          <p:spPr>
            <a:xfrm>
              <a:off x="3429000" y="3429000"/>
              <a:ext cx="1371600" cy="4572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FF6600"/>
                </a:gs>
                <a:gs pos="100000">
                  <a:srgbClr val="FF0000"/>
                </a:gs>
              </a:gsLst>
              <a:lin ang="5400000" scaled="0"/>
            </a:gradFill>
            <a:ln w="9525" cap="flat" cmpd="sng">
              <a:solidFill>
                <a:srgbClr val="8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-1270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Calibri"/>
                <a:buNone/>
              </a:pPr>
              <a:r>
                <a:rPr lang="en-US" sz="20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Employees</a:t>
              </a:r>
            </a:p>
          </p:txBody>
        </p:sp>
        <p:sp>
          <p:nvSpPr>
            <p:cNvPr id="221" name="Shape 221"/>
            <p:cNvSpPr/>
            <p:nvPr/>
          </p:nvSpPr>
          <p:spPr>
            <a:xfrm>
              <a:off x="5029200" y="3429000"/>
              <a:ext cx="1371600" cy="4572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FF6600"/>
                </a:gs>
                <a:gs pos="100000">
                  <a:srgbClr val="FF0000"/>
                </a:gs>
              </a:gsLst>
              <a:lin ang="5400000" scaled="0"/>
            </a:gradFill>
            <a:ln w="9525" cap="flat" cmpd="sng">
              <a:solidFill>
                <a:srgbClr val="8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-1270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Calibri"/>
                <a:buNone/>
              </a:pPr>
              <a:r>
                <a:rPr lang="en-US" sz="20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Employees</a:t>
              </a:r>
            </a:p>
          </p:txBody>
        </p:sp>
        <p:sp>
          <p:nvSpPr>
            <p:cNvPr id="222" name="Shape 222"/>
            <p:cNvSpPr/>
            <p:nvPr/>
          </p:nvSpPr>
          <p:spPr>
            <a:xfrm>
              <a:off x="6629400" y="3429000"/>
              <a:ext cx="1371600" cy="4572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FF6600"/>
                </a:gs>
                <a:gs pos="100000">
                  <a:srgbClr val="FF0000"/>
                </a:gs>
              </a:gsLst>
              <a:lin ang="5400000" scaled="0"/>
            </a:gradFill>
            <a:ln w="9525" cap="flat" cmpd="sng">
              <a:solidFill>
                <a:srgbClr val="8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-1270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Calibri"/>
                <a:buNone/>
              </a:pPr>
              <a:r>
                <a:rPr lang="en-US" sz="20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Employees</a:t>
              </a:r>
            </a:p>
          </p:txBody>
        </p:sp>
      </p:grpSp>
      <p:grpSp>
        <p:nvGrpSpPr>
          <p:cNvPr id="223" name="Shape 223"/>
          <p:cNvGrpSpPr/>
          <p:nvPr/>
        </p:nvGrpSpPr>
        <p:grpSpPr>
          <a:xfrm>
            <a:off x="76200" y="3124200"/>
            <a:ext cx="5768975" cy="3657600"/>
            <a:chOff x="1828800" y="2044700"/>
            <a:chExt cx="7770812" cy="1828800"/>
          </a:xfrm>
        </p:grpSpPr>
        <p:cxnSp>
          <p:nvCxnSpPr>
            <p:cNvPr id="224" name="Shape 224"/>
            <p:cNvCxnSpPr/>
            <p:nvPr/>
          </p:nvCxnSpPr>
          <p:spPr>
            <a:xfrm rot="5400000" flipH="1">
              <a:off x="8311356" y="2815431"/>
              <a:ext cx="228600" cy="976312"/>
            </a:xfrm>
            <a:prstGeom prst="bentConnector3">
              <a:avLst>
                <a:gd name="adj1" fmla="val 50000"/>
              </a:avLst>
            </a:prstGeom>
            <a:noFill/>
            <a:ln w="28575" cap="flat" cmpd="sng">
              <a:solidFill>
                <a:srgbClr val="003D5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25" name="Shape 225"/>
            <p:cNvCxnSpPr/>
            <p:nvPr/>
          </p:nvCxnSpPr>
          <p:spPr>
            <a:xfrm rot="-5400000">
              <a:off x="7511256" y="2991643"/>
              <a:ext cx="228600" cy="623887"/>
            </a:xfrm>
            <a:prstGeom prst="bentConnector3">
              <a:avLst>
                <a:gd name="adj1" fmla="val 50000"/>
              </a:avLst>
            </a:prstGeom>
            <a:noFill/>
            <a:ln w="28575" cap="flat" cmpd="sng">
              <a:solidFill>
                <a:srgbClr val="003D5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26" name="Shape 226"/>
            <p:cNvCxnSpPr/>
            <p:nvPr/>
          </p:nvCxnSpPr>
          <p:spPr>
            <a:xfrm rot="5400000" flipH="1">
              <a:off x="6702425" y="1493837"/>
              <a:ext cx="228600" cy="2244725"/>
            </a:xfrm>
            <a:prstGeom prst="bentConnector3">
              <a:avLst>
                <a:gd name="adj1" fmla="val 50000"/>
              </a:avLst>
            </a:prstGeom>
            <a:noFill/>
            <a:ln w="28575" cap="flat" cmpd="sng">
              <a:solidFill>
                <a:srgbClr val="003D5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27" name="Shape 227"/>
            <p:cNvCxnSpPr/>
            <p:nvPr/>
          </p:nvCxnSpPr>
          <p:spPr>
            <a:xfrm rot="10800000">
              <a:off x="5703887" y="3187700"/>
              <a:ext cx="11112" cy="228600"/>
            </a:xfrm>
            <a:prstGeom prst="straightConnector1">
              <a:avLst/>
            </a:prstGeom>
            <a:noFill/>
            <a:ln w="28575" cap="flat" cmpd="sng">
              <a:solidFill>
                <a:srgbClr val="003D5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28" name="Shape 228"/>
            <p:cNvCxnSpPr/>
            <p:nvPr/>
          </p:nvCxnSpPr>
          <p:spPr>
            <a:xfrm rot="10800000">
              <a:off x="5694362" y="2501900"/>
              <a:ext cx="11112" cy="228600"/>
            </a:xfrm>
            <a:prstGeom prst="straightConnector1">
              <a:avLst/>
            </a:prstGeom>
            <a:noFill/>
            <a:ln w="28575" cap="flat" cmpd="sng">
              <a:solidFill>
                <a:srgbClr val="003D5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29" name="Shape 229"/>
            <p:cNvCxnSpPr/>
            <p:nvPr/>
          </p:nvCxnSpPr>
          <p:spPr>
            <a:xfrm rot="5400000" flipH="1">
              <a:off x="3726656" y="3028156"/>
              <a:ext cx="228600" cy="547687"/>
            </a:xfrm>
            <a:prstGeom prst="bentConnector3">
              <a:avLst>
                <a:gd name="adj1" fmla="val 50000"/>
              </a:avLst>
            </a:prstGeom>
            <a:noFill/>
            <a:ln w="28575" cap="flat" cmpd="sng">
              <a:solidFill>
                <a:srgbClr val="003D5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30" name="Shape 230"/>
            <p:cNvCxnSpPr/>
            <p:nvPr/>
          </p:nvCxnSpPr>
          <p:spPr>
            <a:xfrm rot="-5400000">
              <a:off x="2924968" y="2777331"/>
              <a:ext cx="228600" cy="1052512"/>
            </a:xfrm>
            <a:prstGeom prst="bentConnector3">
              <a:avLst>
                <a:gd name="adj1" fmla="val 50000"/>
              </a:avLst>
            </a:prstGeom>
            <a:noFill/>
            <a:ln w="28575" cap="flat" cmpd="sng">
              <a:solidFill>
                <a:srgbClr val="003D5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31" name="Shape 231"/>
            <p:cNvCxnSpPr/>
            <p:nvPr/>
          </p:nvCxnSpPr>
          <p:spPr>
            <a:xfrm rot="-5400000">
              <a:off x="4516437" y="1552575"/>
              <a:ext cx="228600" cy="2127250"/>
            </a:xfrm>
            <a:prstGeom prst="bentConnector3">
              <a:avLst>
                <a:gd name="adj1" fmla="val 50000"/>
              </a:avLst>
            </a:prstGeom>
            <a:noFill/>
            <a:ln w="28575" cap="flat" cmpd="sng">
              <a:solidFill>
                <a:srgbClr val="003D5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232" name="Shape 232"/>
            <p:cNvSpPr/>
            <p:nvPr/>
          </p:nvSpPr>
          <p:spPr>
            <a:xfrm>
              <a:off x="4757737" y="2044700"/>
              <a:ext cx="1871662" cy="457200"/>
            </a:xfrm>
            <a:prstGeom prst="roundRect">
              <a:avLst>
                <a:gd name="adj" fmla="val 16667"/>
              </a:avLst>
            </a:prstGeom>
            <a:solidFill>
              <a:srgbClr val="66C2E1"/>
            </a:solidFill>
            <a:ln w="38100" cap="flat" cmpd="sng">
              <a:solidFill>
                <a:srgbClr val="003D5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3881" dir="2700000">
                <a:schemeClr val="lt2">
                  <a:alpha val="49803"/>
                </a:schemeClr>
              </a:outerShdw>
            </a:effectLst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-1524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Calibri"/>
                <a:buNone/>
              </a:pPr>
              <a:r>
                <a:rPr lang="en-US" sz="24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Holding </a:t>
              </a:r>
              <a:br>
                <a:rPr lang="en-US" sz="24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24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Company</a:t>
              </a:r>
            </a:p>
          </p:txBody>
        </p:sp>
        <p:sp>
          <p:nvSpPr>
            <p:cNvPr id="233" name="Shape 233"/>
            <p:cNvSpPr/>
            <p:nvPr/>
          </p:nvSpPr>
          <p:spPr>
            <a:xfrm>
              <a:off x="2630487" y="2730500"/>
              <a:ext cx="1873250" cy="4572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8575" cap="flat" cmpd="sng">
              <a:solidFill>
                <a:srgbClr val="003D5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3881" dir="2700000">
                <a:schemeClr val="lt2">
                  <a:alpha val="49803"/>
                </a:schemeClr>
              </a:outerShdw>
            </a:effectLst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-1524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Calibri"/>
                <a:buNone/>
              </a:pPr>
              <a:r>
                <a:rPr lang="en-US" sz="24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Company </a:t>
              </a:r>
              <a:br>
                <a:rPr lang="en-US" sz="24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24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</a:p>
          </p:txBody>
        </p:sp>
        <p:sp>
          <p:nvSpPr>
            <p:cNvPr id="234" name="Shape 234"/>
            <p:cNvSpPr/>
            <p:nvPr/>
          </p:nvSpPr>
          <p:spPr>
            <a:xfrm>
              <a:off x="1828800" y="3416300"/>
              <a:ext cx="1371600" cy="457200"/>
            </a:xfrm>
            <a:prstGeom prst="roundRect">
              <a:avLst>
                <a:gd name="adj" fmla="val 16667"/>
              </a:avLst>
            </a:prstGeom>
            <a:solidFill>
              <a:srgbClr val="008DBC"/>
            </a:solidFill>
            <a:ln w="9525" cap="flat" cmpd="sng">
              <a:solidFill>
                <a:srgbClr val="003D5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3881" dir="2700000">
                <a:schemeClr val="lt2">
                  <a:alpha val="49803"/>
                </a:schemeClr>
              </a:outerShdw>
            </a:effectLst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-1143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Calibri"/>
                <a:buNone/>
              </a:pPr>
              <a:r>
                <a:rPr lang="en-US"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Company </a:t>
              </a:r>
              <a:br>
                <a:rPr lang="en-US"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</a:t>
              </a:r>
            </a:p>
          </p:txBody>
        </p:sp>
        <p:sp>
          <p:nvSpPr>
            <p:cNvPr id="235" name="Shape 235"/>
            <p:cNvSpPr/>
            <p:nvPr/>
          </p:nvSpPr>
          <p:spPr>
            <a:xfrm>
              <a:off x="3429000" y="3416300"/>
              <a:ext cx="1371600" cy="457200"/>
            </a:xfrm>
            <a:prstGeom prst="roundRect">
              <a:avLst>
                <a:gd name="adj" fmla="val 16667"/>
              </a:avLst>
            </a:prstGeom>
            <a:solidFill>
              <a:srgbClr val="008DBC"/>
            </a:solidFill>
            <a:ln w="9525" cap="flat" cmpd="sng">
              <a:solidFill>
                <a:srgbClr val="003D5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3881" dir="2700000">
                <a:schemeClr val="lt2">
                  <a:alpha val="49803"/>
                </a:schemeClr>
              </a:outerShdw>
            </a:effectLst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-1143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Calibri"/>
                <a:buNone/>
              </a:pPr>
              <a:r>
                <a:rPr lang="en-US"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Company </a:t>
              </a:r>
              <a:br>
                <a:rPr lang="en-US"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</a:t>
              </a:r>
            </a:p>
          </p:txBody>
        </p:sp>
        <p:sp>
          <p:nvSpPr>
            <p:cNvPr id="236" name="Shape 236"/>
            <p:cNvSpPr/>
            <p:nvPr/>
          </p:nvSpPr>
          <p:spPr>
            <a:xfrm>
              <a:off x="4810125" y="2730500"/>
              <a:ext cx="1787525" cy="4572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8575" cap="flat" cmpd="sng">
              <a:solidFill>
                <a:srgbClr val="003D5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3881" dir="2700000">
                <a:schemeClr val="lt2">
                  <a:alpha val="49803"/>
                </a:schemeClr>
              </a:outerShdw>
            </a:effectLst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-1524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Calibri"/>
                <a:buNone/>
              </a:pPr>
              <a:r>
                <a:rPr lang="en-US" sz="24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Company </a:t>
              </a:r>
              <a:br>
                <a:rPr lang="en-US" sz="24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24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</a:p>
          </p:txBody>
        </p:sp>
        <p:sp>
          <p:nvSpPr>
            <p:cNvPr id="237" name="Shape 237"/>
            <p:cNvSpPr/>
            <p:nvPr/>
          </p:nvSpPr>
          <p:spPr>
            <a:xfrm>
              <a:off x="5029200" y="3416300"/>
              <a:ext cx="1371600" cy="457200"/>
            </a:xfrm>
            <a:prstGeom prst="roundRect">
              <a:avLst>
                <a:gd name="adj" fmla="val 16667"/>
              </a:avLst>
            </a:prstGeom>
            <a:solidFill>
              <a:srgbClr val="008DBC"/>
            </a:solidFill>
            <a:ln w="9525" cap="flat" cmpd="sng">
              <a:solidFill>
                <a:srgbClr val="003D5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3881" dir="2700000">
                <a:schemeClr val="lt2">
                  <a:alpha val="49803"/>
                </a:schemeClr>
              </a:outerShdw>
            </a:effectLst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-1143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Calibri"/>
                <a:buNone/>
              </a:pPr>
              <a:r>
                <a:rPr lang="en-US"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Company </a:t>
              </a:r>
              <a:br>
                <a:rPr lang="en-US"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</a:t>
              </a:r>
            </a:p>
          </p:txBody>
        </p:sp>
        <p:sp>
          <p:nvSpPr>
            <p:cNvPr id="238" name="Shape 238"/>
            <p:cNvSpPr/>
            <p:nvPr/>
          </p:nvSpPr>
          <p:spPr>
            <a:xfrm>
              <a:off x="7078662" y="2730500"/>
              <a:ext cx="1720850" cy="4572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8575" cap="flat" cmpd="sng">
              <a:solidFill>
                <a:srgbClr val="003D5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3881" dir="2700000">
                <a:schemeClr val="lt2">
                  <a:alpha val="49803"/>
                </a:schemeClr>
              </a:outerShdw>
            </a:effectLst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-1524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Calibri"/>
                <a:buNone/>
              </a:pPr>
              <a:r>
                <a:rPr lang="en-US" sz="24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Company </a:t>
              </a:r>
              <a:br>
                <a:rPr lang="en-US" sz="24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24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</a:p>
          </p:txBody>
        </p:sp>
        <p:sp>
          <p:nvSpPr>
            <p:cNvPr id="239" name="Shape 239"/>
            <p:cNvSpPr/>
            <p:nvPr/>
          </p:nvSpPr>
          <p:spPr>
            <a:xfrm>
              <a:off x="6629400" y="3416300"/>
              <a:ext cx="1371600" cy="457200"/>
            </a:xfrm>
            <a:prstGeom prst="roundRect">
              <a:avLst>
                <a:gd name="adj" fmla="val 16667"/>
              </a:avLst>
            </a:prstGeom>
            <a:solidFill>
              <a:srgbClr val="008DBC"/>
            </a:solidFill>
            <a:ln w="9525" cap="flat" cmpd="sng">
              <a:solidFill>
                <a:srgbClr val="003D5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3881" dir="2700000">
                <a:schemeClr val="lt2">
                  <a:alpha val="49803"/>
                </a:schemeClr>
              </a:outerShdw>
            </a:effectLst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-1143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Calibri"/>
                <a:buNone/>
              </a:pPr>
              <a:r>
                <a:rPr lang="en-US"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Company </a:t>
              </a:r>
              <a:br>
                <a:rPr lang="en-US"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</a:t>
              </a:r>
            </a:p>
          </p:txBody>
        </p:sp>
        <p:sp>
          <p:nvSpPr>
            <p:cNvPr id="240" name="Shape 240"/>
            <p:cNvSpPr/>
            <p:nvPr/>
          </p:nvSpPr>
          <p:spPr>
            <a:xfrm>
              <a:off x="8229600" y="3416300"/>
              <a:ext cx="1370012" cy="457200"/>
            </a:xfrm>
            <a:prstGeom prst="roundRect">
              <a:avLst>
                <a:gd name="adj" fmla="val 16667"/>
              </a:avLst>
            </a:prstGeom>
            <a:solidFill>
              <a:srgbClr val="008DBC"/>
            </a:solidFill>
            <a:ln w="9525" cap="flat" cmpd="sng">
              <a:solidFill>
                <a:srgbClr val="003D5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3881" dir="2700000">
                <a:schemeClr val="lt2">
                  <a:alpha val="49803"/>
                </a:schemeClr>
              </a:outerShdw>
            </a:effectLst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-1143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Calibri"/>
                <a:buNone/>
              </a:pPr>
              <a:r>
                <a:rPr lang="en-US"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Company </a:t>
              </a:r>
              <a:br>
                <a:rPr lang="en-US"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Shape 245" descr="Chart-CorporateMergers_1895-1910"/>
          <p:cNvPicPr preferRelativeResize="0"/>
          <p:nvPr/>
        </p:nvPicPr>
        <p:blipFill rotWithShape="1">
          <a:blip r:embed="rId3">
            <a:alphaModFix/>
          </a:blip>
          <a:srcRect l="2499" t="9509" r="2499" b="4063"/>
          <a:stretch/>
        </p:blipFill>
        <p:spPr>
          <a:xfrm>
            <a:off x="0" y="736600"/>
            <a:ext cx="9119616" cy="6109667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pic>
      <p:sp>
        <p:nvSpPr>
          <p:cNvPr id="246" name="Shape 246"/>
          <p:cNvSpPr txBox="1"/>
          <p:nvPr/>
        </p:nvSpPr>
        <p:spPr>
          <a:xfrm>
            <a:off x="381000" y="76200"/>
            <a:ext cx="8305800" cy="554037"/>
          </a:xfrm>
          <a:prstGeom prst="rect">
            <a:avLst/>
          </a:prstGeom>
          <a:solidFill>
            <a:srgbClr val="C2F0FF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Corporations used mergers to increase profits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/>
          <p:nvPr/>
        </p:nvSpPr>
        <p:spPr>
          <a:xfrm>
            <a:off x="76200" y="76200"/>
            <a:ext cx="8839200" cy="830262"/>
          </a:xfrm>
          <a:prstGeom prst="rect">
            <a:avLst/>
          </a:prstGeom>
          <a:solidFill>
            <a:srgbClr val="FFFFCC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905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Companies</a:t>
            </a: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like</a:t>
            </a: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Standard</a:t>
            </a: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Oil used horizontal integration to buy similar companies to reduce competition </a:t>
            </a:r>
          </a:p>
        </p:txBody>
      </p:sp>
      <p:pic>
        <p:nvPicPr>
          <p:cNvPr id="252" name="Shape 252" descr="Horizontal Integration and Vertical Integra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1004887"/>
            <a:ext cx="7835453" cy="5766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/>
          <p:nvPr/>
        </p:nvSpPr>
        <p:spPr>
          <a:xfrm>
            <a:off x="228600" y="76200"/>
            <a:ext cx="8763000" cy="1209675"/>
          </a:xfrm>
          <a:prstGeom prst="rect">
            <a:avLst/>
          </a:prstGeom>
          <a:solidFill>
            <a:srgbClr val="CCECFF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905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Companies like Carnegie Steel used vertical integration </a:t>
            </a:r>
            <a:br>
              <a:rPr lang="en-US" sz="3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buy companies in order to gain materials </a:t>
            </a:r>
            <a:br>
              <a:rPr lang="en-US" sz="3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needed to make or deliver their products</a:t>
            </a:r>
          </a:p>
        </p:txBody>
      </p:sp>
      <p:pic>
        <p:nvPicPr>
          <p:cNvPr id="258" name="Shape 258" descr="Vertical Integra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1371600"/>
            <a:ext cx="7226875" cy="5362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/>
          <p:nvPr/>
        </p:nvSpPr>
        <p:spPr>
          <a:xfrm>
            <a:off x="76200" y="76200"/>
            <a:ext cx="4514850" cy="1579562"/>
          </a:xfrm>
          <a:prstGeom prst="rect">
            <a:avLst/>
          </a:prstGeom>
          <a:solidFill>
            <a:srgbClr val="CCFFCC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905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Corporate mergers led to giant companies called monopolies that controlled the</a:t>
            </a: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majority</a:t>
            </a: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</a:t>
            </a: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industry…  </a:t>
            </a:r>
          </a:p>
        </p:txBody>
      </p:sp>
      <p:sp>
        <p:nvSpPr>
          <p:cNvPr id="264" name="Shape 264"/>
          <p:cNvSpPr txBox="1"/>
          <p:nvPr/>
        </p:nvSpPr>
        <p:spPr>
          <a:xfrm>
            <a:off x="4648200" y="76200"/>
            <a:ext cx="4400550" cy="1570037"/>
          </a:xfrm>
          <a:prstGeom prst="rect">
            <a:avLst/>
          </a:prstGeom>
          <a:solidFill>
            <a:srgbClr val="CCFFFF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905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Because most monopolies were run by boards of trustees, monopolies became known as “trusts”</a:t>
            </a:r>
          </a:p>
        </p:txBody>
      </p:sp>
      <p:pic>
        <p:nvPicPr>
          <p:cNvPr id="265" name="Shape 265" descr="http://www.hirnsalz.de/Bilder/hartz-IV-rockefeller-standard-oi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8937" y="1698625"/>
            <a:ext cx="8526462" cy="50716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114300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 b="0" i="0" u="none" strike="noStrike" cap="non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914400" y="1219200"/>
            <a:ext cx="8229600" cy="5638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Shape 83" descr="218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9687"/>
            <a:ext cx="9144000" cy="6925941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Shape 84"/>
          <p:cNvSpPr txBox="1"/>
          <p:nvPr/>
        </p:nvSpPr>
        <p:spPr>
          <a:xfrm>
            <a:off x="1219200" y="5257800"/>
            <a:ext cx="6553200" cy="1422400"/>
          </a:xfrm>
          <a:prstGeom prst="rect">
            <a:avLst/>
          </a:prstGeom>
          <a:solidFill>
            <a:srgbClr val="FFCC99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America’s industrial revolution was </a:t>
            </a:r>
            <a:b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fueled by 4 major industries (</a:t>
            </a:r>
            <a:r>
              <a:rPr lang="en-US" sz="3200" b="0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sz="3200" b="0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sz="3200" b="0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sz="3200" b="0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.) </a:t>
            </a:r>
            <a:b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1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3200" b="0" i="1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ailroads</a:t>
            </a: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200" b="1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-US" sz="3200" b="0" i="1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il, </a:t>
            </a:r>
            <a:r>
              <a:rPr lang="en-US" sz="3200" b="1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3200" b="0" i="1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teel, </a:t>
            </a:r>
            <a:r>
              <a:rPr lang="en-US" sz="3200" b="1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3200" b="0" i="1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lectricity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Shape 270" descr="http://www.academicamerican.com/recongildedage/images/baron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200400"/>
            <a:ext cx="9135313" cy="3273323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Shape 271"/>
          <p:cNvSpPr txBox="1"/>
          <p:nvPr/>
        </p:nvSpPr>
        <p:spPr>
          <a:xfrm>
            <a:off x="228600" y="115887"/>
            <a:ext cx="8747125" cy="569912"/>
          </a:xfrm>
          <a:prstGeom prst="rect">
            <a:avLst/>
          </a:prstGeom>
          <a:solidFill>
            <a:srgbClr val="FFCC99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96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1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Monopolists justified their wealth in a variety of ways</a:t>
            </a:r>
          </a:p>
        </p:txBody>
      </p:sp>
      <p:sp>
        <p:nvSpPr>
          <p:cNvPr id="272" name="Shape 272"/>
          <p:cNvSpPr txBox="1"/>
          <p:nvPr/>
        </p:nvSpPr>
        <p:spPr>
          <a:xfrm>
            <a:off x="207962" y="838200"/>
            <a:ext cx="4440237" cy="2009775"/>
          </a:xfrm>
          <a:prstGeom prst="rect">
            <a:avLst/>
          </a:prstGeom>
          <a:solidFill>
            <a:srgbClr val="CCFFCC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9685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1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“Gospel of Wealth” argued that it is God's will for some men to gain great wealth so they </a:t>
            </a:r>
            <a:br>
              <a:rPr lang="en-US" sz="31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1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could serve the public</a:t>
            </a:r>
          </a:p>
        </p:txBody>
      </p:sp>
      <p:sp>
        <p:nvSpPr>
          <p:cNvPr id="273" name="Shape 273"/>
          <p:cNvSpPr txBox="1"/>
          <p:nvPr/>
        </p:nvSpPr>
        <p:spPr>
          <a:xfrm>
            <a:off x="4800600" y="849312"/>
            <a:ext cx="4098925" cy="2009775"/>
          </a:xfrm>
          <a:prstGeom prst="rect">
            <a:avLst/>
          </a:prstGeom>
          <a:solidFill>
            <a:srgbClr val="CCCCFF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9685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1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 Darwinism </a:t>
            </a:r>
            <a:br>
              <a:rPr lang="en-US" sz="31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1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taught that natural competition weeds out the weak and allows </a:t>
            </a:r>
            <a:br>
              <a:rPr lang="en-US" sz="31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1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strong to survive</a:t>
            </a:r>
          </a:p>
        </p:txBody>
      </p:sp>
      <p:pic>
        <p:nvPicPr>
          <p:cNvPr id="274" name="Shape 274" descr="http://www.mrrena.com/images/rock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2875" y="3048000"/>
            <a:ext cx="4798100" cy="351141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Shape 275"/>
          <p:cNvSpPr txBox="1"/>
          <p:nvPr/>
        </p:nvSpPr>
        <p:spPr>
          <a:xfrm>
            <a:off x="5029200" y="3048000"/>
            <a:ext cx="3946525" cy="1236662"/>
          </a:xfrm>
          <a:prstGeom prst="rect">
            <a:avLst/>
          </a:prstGeom>
          <a:solidFill>
            <a:srgbClr val="FFCCFF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9685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1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government used laissez faire policies toward big business…</a:t>
            </a:r>
          </a:p>
        </p:txBody>
      </p:sp>
      <p:sp>
        <p:nvSpPr>
          <p:cNvPr id="276" name="Shape 276"/>
          <p:cNvSpPr txBox="1"/>
          <p:nvPr/>
        </p:nvSpPr>
        <p:spPr>
          <a:xfrm>
            <a:off x="5029200" y="4478337"/>
            <a:ext cx="3946525" cy="1617662"/>
          </a:xfrm>
          <a:prstGeom prst="rect">
            <a:avLst/>
          </a:prstGeom>
          <a:solidFill>
            <a:srgbClr val="FFFFCC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9685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1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…the lack of regulation allowed businesses to become very powerful and exploitive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title"/>
          </p:nvPr>
        </p:nvSpPr>
        <p:spPr>
          <a:xfrm>
            <a:off x="381000" y="0"/>
            <a:ext cx="8534400" cy="838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Conclusions</a:t>
            </a:r>
          </a:p>
        </p:txBody>
      </p:sp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-60325" y="914400"/>
            <a:ext cx="9204325" cy="594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■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America was changed by the Industrial Revolution: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United States led the world  in industry, innovation, and wealth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Laissez-faire gov’t policies and new business tactics led to monopolies 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 the gap between the wealthy  monopolists and their poor immigrant workers grew wider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03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“Robber Barons” of the Gilded Age</a:t>
            </a:r>
          </a:p>
        </p:txBody>
      </p:sp>
      <p:pic>
        <p:nvPicPr>
          <p:cNvPr id="288" name="Shape 288" descr="pol_cartoon-Robber Barons of Middle Ages and Gilded 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20712"/>
            <a:ext cx="9105900" cy="6062981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Shape 289"/>
          <p:cNvSpPr txBox="1"/>
          <p:nvPr/>
        </p:nvSpPr>
        <p:spPr>
          <a:xfrm>
            <a:off x="0" y="0"/>
            <a:ext cx="9144000" cy="12461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9685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Calibri"/>
              <a:buNone/>
            </a:pPr>
            <a:r>
              <a:rPr lang="en-US" sz="3100" b="0" i="0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Were the industrial capitalists of the Gilded Age </a:t>
            </a:r>
            <a:br>
              <a:rPr lang="en-US" sz="3100" b="0" i="0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100" b="0" i="0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“robber barons” or “captains of industry”? </a:t>
            </a:r>
            <a:br>
              <a:rPr lang="en-US" sz="3100" b="0" i="0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100" b="0" i="0" u="none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Weigh their positive and negative effects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/>
        </p:nvSpPr>
        <p:spPr>
          <a:xfrm>
            <a:off x="609600" y="152400"/>
            <a:ext cx="7924800" cy="496887"/>
          </a:xfrm>
          <a:prstGeom prst="rect">
            <a:avLst/>
          </a:prstGeom>
          <a:solidFill>
            <a:srgbClr val="CCFFCC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railroad was America’s first “big business”</a:t>
            </a:r>
          </a:p>
        </p:txBody>
      </p:sp>
      <p:pic>
        <p:nvPicPr>
          <p:cNvPr id="90" name="Shape 90" descr="http://2.bp.blogspot.com/-AXbI6WyfT-Q/Tub0A0KkuvI/AAAAAAAAB8s/35lTeG0FgoA/s1600/Sry+Bville+RR+engine+w+Skinner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50" y="762000"/>
            <a:ext cx="8916696" cy="6023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 descr="Progressive Development of U.S. Railroads, 1830-1890. From American Association of Railroads Booklet, 1951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2073275"/>
            <a:ext cx="8750015" cy="4773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 descr="Progressive Development of U.S. Railroads, 1830-1890. From American Association of Railroads Booklet, 1951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" y="2022475"/>
            <a:ext cx="8185416" cy="4831012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 txBox="1"/>
          <p:nvPr/>
        </p:nvSpPr>
        <p:spPr>
          <a:xfrm>
            <a:off x="76200" y="722312"/>
            <a:ext cx="3810000" cy="1284287"/>
          </a:xfrm>
          <a:prstGeom prst="rect">
            <a:avLst/>
          </a:prstGeom>
          <a:solidFill>
            <a:srgbClr val="FFCCFF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Railroad construction grew in the years before the Civil War… </a:t>
            </a:r>
          </a:p>
        </p:txBody>
      </p:sp>
      <p:sp>
        <p:nvSpPr>
          <p:cNvPr id="94" name="Shape 94"/>
          <p:cNvSpPr txBox="1"/>
          <p:nvPr/>
        </p:nvSpPr>
        <p:spPr>
          <a:xfrm>
            <a:off x="4038600" y="722312"/>
            <a:ext cx="5029200" cy="1284287"/>
          </a:xfrm>
          <a:prstGeom prst="rect">
            <a:avLst/>
          </a:prstGeom>
          <a:solidFill>
            <a:srgbClr val="CCECFF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…But, tracks were owned </a:t>
            </a:r>
            <a:b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different companies </a:t>
            </a:r>
            <a:b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were not standardized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Shape 99" descr="DIVI72333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1828800"/>
            <a:ext cx="5822525" cy="502316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 txBox="1"/>
          <p:nvPr/>
        </p:nvSpPr>
        <p:spPr>
          <a:xfrm>
            <a:off x="76200" y="76200"/>
            <a:ext cx="4267200" cy="1668462"/>
          </a:xfrm>
          <a:prstGeom prst="rect">
            <a:avLst/>
          </a:prstGeom>
          <a:solidFill>
            <a:srgbClr val="CCFFFF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During the Gilded Age, railroad construction boomed, led by tycoons like Cornelius Vanderbilt</a:t>
            </a:r>
          </a:p>
        </p:txBody>
      </p:sp>
      <p:pic>
        <p:nvPicPr>
          <p:cNvPr id="101" name="Shape 101" descr="http://greenewable.files.wordpress.com/2008/10/vanderbiltcartoon.jpg?w=38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21375" y="1744662"/>
            <a:ext cx="3213682" cy="4982996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/>
        </p:nvSpPr>
        <p:spPr>
          <a:xfrm>
            <a:off x="4419600" y="76200"/>
            <a:ext cx="4648200" cy="1668462"/>
          </a:xfrm>
          <a:prstGeom prst="rect">
            <a:avLst/>
          </a:prstGeom>
          <a:solidFill>
            <a:srgbClr val="FFCC99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Large companies </a:t>
            </a:r>
            <a:b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bought small railroads, standardized gauges and schedules, and pooled cars</a:t>
            </a:r>
          </a:p>
        </p:txBody>
      </p:sp>
      <p:sp>
        <p:nvSpPr>
          <p:cNvPr id="103" name="Shape 103"/>
          <p:cNvSpPr txBox="1"/>
          <p:nvPr/>
        </p:nvSpPr>
        <p:spPr>
          <a:xfrm>
            <a:off x="2184400" y="1900237"/>
            <a:ext cx="3505200" cy="4619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lang="en-US" sz="2400" b="0" i="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Cornelius Vanderbilt (3.47)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Shape 108" descr="Progressive Development of U.S. Railroads, 1830-1890. From American Association of Railroads Booklet, 1951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65212"/>
            <a:ext cx="9080297" cy="5791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 descr="Progressive Development of U.S. Railroads, 1830-1890. From American Association of Railroads Booklet, 1951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017587"/>
            <a:ext cx="9203603" cy="5851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 descr="Progressive Development of U.S. Railroads, 1830-1890. From American Association of Railroads Booklet, 1951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71437" y="922337"/>
            <a:ext cx="9130789" cy="5916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 descr="Progressive Development of U.S. Railroads, 1830-1890. From American Association of Railroads Booklet, 1951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71437" y="954087"/>
            <a:ext cx="9208372" cy="5899272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 txBox="1"/>
          <p:nvPr/>
        </p:nvSpPr>
        <p:spPr>
          <a:xfrm>
            <a:off x="152400" y="76200"/>
            <a:ext cx="8763000" cy="411162"/>
          </a:xfrm>
          <a:prstGeom prst="rect">
            <a:avLst/>
          </a:prstGeom>
          <a:solidFill>
            <a:srgbClr val="CCFFCC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Railroad expansion led to a boom in the economy</a:t>
            </a:r>
          </a:p>
        </p:txBody>
      </p:sp>
      <p:sp>
        <p:nvSpPr>
          <p:cNvPr id="113" name="Shape 113"/>
          <p:cNvSpPr txBox="1"/>
          <p:nvPr/>
        </p:nvSpPr>
        <p:spPr>
          <a:xfrm>
            <a:off x="87312" y="609600"/>
            <a:ext cx="8980487" cy="777875"/>
          </a:xfrm>
          <a:prstGeom prst="rect">
            <a:avLst/>
          </a:prstGeom>
          <a:solidFill>
            <a:srgbClr val="FFFFCC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Railroads connected the East, South, and West and allowed for national trade and regional specialization </a:t>
            </a:r>
          </a:p>
        </p:txBody>
      </p:sp>
      <p:sp>
        <p:nvSpPr>
          <p:cNvPr id="114" name="Shape 114"/>
          <p:cNvSpPr txBox="1"/>
          <p:nvPr/>
        </p:nvSpPr>
        <p:spPr>
          <a:xfrm>
            <a:off x="4191000" y="5105400"/>
            <a:ext cx="4876800" cy="823912"/>
          </a:xfrm>
          <a:prstGeom prst="rect">
            <a:avLst/>
          </a:prstGeom>
          <a:solidFill>
            <a:srgbClr val="CCECFF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9685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1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1</a:t>
            </a:r>
            <a:r>
              <a:rPr lang="en-US" sz="3100" b="0" i="0" u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en-US" sz="31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transcontinental railroad was finished in 1869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x="4191000" y="5973762"/>
            <a:ext cx="4876800" cy="808037"/>
          </a:xfrm>
          <a:prstGeom prst="rect">
            <a:avLst/>
          </a:prstGeom>
          <a:solidFill>
            <a:srgbClr val="CCCCFF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9685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1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Railroads stimulated demand for coal, oil, iron, and steel</a:t>
            </a:r>
          </a:p>
        </p:txBody>
      </p:sp>
      <p:pic>
        <p:nvPicPr>
          <p:cNvPr id="116" name="Shape 116" descr="Map of Trunk Lines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6200" y="2895600"/>
            <a:ext cx="4019215" cy="2503572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 txBox="1"/>
          <p:nvPr/>
        </p:nvSpPr>
        <p:spPr>
          <a:xfrm>
            <a:off x="103187" y="5507037"/>
            <a:ext cx="3998912" cy="1274762"/>
          </a:xfrm>
          <a:prstGeom prst="rect">
            <a:avLst/>
          </a:prstGeom>
          <a:solidFill>
            <a:srgbClr val="FFCC99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Eastern railroads were connected to the West by 4 great trunk lines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Shape 1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7462" y="457200"/>
            <a:ext cx="9135466" cy="6019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/>
          <p:nvPr/>
        </p:nvSpPr>
        <p:spPr>
          <a:xfrm>
            <a:off x="2514600" y="5562600"/>
            <a:ext cx="4267200" cy="91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/>
        </p:nvSpPr>
        <p:spPr>
          <a:xfrm>
            <a:off x="76200" y="76200"/>
            <a:ext cx="8915400" cy="461962"/>
          </a:xfrm>
          <a:prstGeom prst="rect">
            <a:avLst/>
          </a:prstGeom>
          <a:solidFill>
            <a:srgbClr val="CCFFCC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Industrialization led to a demand for iron and steel</a:t>
            </a:r>
          </a:p>
        </p:txBody>
      </p:sp>
      <p:pic>
        <p:nvPicPr>
          <p:cNvPr id="129" name="Shape 129" descr="http://occawlonline.pearsoned.com/bookbind/pubbooks/martin_awl/medialib/download/MARTFIG173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85800"/>
            <a:ext cx="9131351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Shape 134" descr="http://3.bp.blogspot.com/-ylWEV3WNl5E/TwHE_MX_oEI/AAAAAAAAKWY/sPhHGYCW4RA/s1600/Woolworth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1320800"/>
            <a:ext cx="4414076" cy="5447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 descr="http://upload.wikimedia.org/wikipedia/commons/2/2b/The_Great_East_River_Bridge_1862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4462" y="3395662"/>
            <a:ext cx="4420082" cy="3395891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136"/>
          <p:cNvSpPr txBox="1"/>
          <p:nvPr/>
        </p:nvSpPr>
        <p:spPr>
          <a:xfrm>
            <a:off x="685800" y="84137"/>
            <a:ext cx="7704137" cy="846137"/>
          </a:xfrm>
          <a:prstGeom prst="rect">
            <a:avLst/>
          </a:prstGeom>
          <a:solidFill>
            <a:srgbClr val="FFCCFF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Steel led to skyscrapers, longer bridges, </a:t>
            </a:r>
            <a:b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stronger railroads, and heavier machinery  </a:t>
            </a:r>
          </a:p>
        </p:txBody>
      </p:sp>
      <p:pic>
        <p:nvPicPr>
          <p:cNvPr id="137" name="Shape 137" descr="http://www.mass.gov/dcr/parks/borderland/images/trestle01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4462" y="1066800"/>
            <a:ext cx="4337050" cy="2230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Shape 142" descr="http://3.bp.blogspot.com/-0sVBBYzY0nc/TpBbruASXXI/AAAAAAAAAjQ/Pnw1OYhBFPE/s1600/AndrewCarnegi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7800" y="150812"/>
            <a:ext cx="3749332" cy="6518482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 txBox="1"/>
          <p:nvPr/>
        </p:nvSpPr>
        <p:spPr>
          <a:xfrm>
            <a:off x="76200" y="231775"/>
            <a:ext cx="5029200" cy="1216025"/>
          </a:xfrm>
          <a:prstGeom prst="rect">
            <a:avLst/>
          </a:prstGeom>
          <a:solidFill>
            <a:srgbClr val="CCFFFF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iron and steel industries were dominated by </a:t>
            </a:r>
            <a:b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Andrew Carnegie 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x="76200" y="5110162"/>
            <a:ext cx="5029200" cy="1584325"/>
          </a:xfrm>
          <a:prstGeom prst="rect">
            <a:avLst/>
          </a:prstGeom>
          <a:solidFill>
            <a:srgbClr val="FFCCFF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Carnegie best represented the American dream by rising from poor a immigrant to richest man in the world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x="76200" y="1614487"/>
            <a:ext cx="5029200" cy="1585912"/>
          </a:xfrm>
          <a:prstGeom prst="rect">
            <a:avLst/>
          </a:prstGeom>
          <a:solidFill>
            <a:srgbClr val="FFFFCC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Carnegie converted his mills to the Bessemer process and made the highest quality steel at the lowest price</a:t>
            </a:r>
          </a:p>
        </p:txBody>
      </p:sp>
      <p:sp>
        <p:nvSpPr>
          <p:cNvPr id="146" name="Shape 146"/>
          <p:cNvSpPr txBox="1"/>
          <p:nvPr/>
        </p:nvSpPr>
        <p:spPr>
          <a:xfrm>
            <a:off x="50800" y="3367087"/>
            <a:ext cx="5029200" cy="1585912"/>
          </a:xfrm>
          <a:prstGeom prst="rect">
            <a:avLst/>
          </a:prstGeom>
          <a:solidFill>
            <a:srgbClr val="CCCCFF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Carnegie Steel Company produced more steel than </a:t>
            </a:r>
            <a:b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the steel factories in </a:t>
            </a:r>
            <a:b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Great Britain combined   </a:t>
            </a:r>
          </a:p>
        </p:txBody>
      </p:sp>
      <p:pic>
        <p:nvPicPr>
          <p:cNvPr id="147" name="Shape 147" descr="http://media.web.britannica.com/eb-media/91/111491-004-9353EF03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57800" y="641350"/>
            <a:ext cx="3753185" cy="5563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 descr="DIVI366"/>
          <p:cNvPicPr preferRelativeResize="0"/>
          <p:nvPr/>
        </p:nvPicPr>
        <p:blipFill rotWithShape="1">
          <a:blip r:embed="rId5">
            <a:alphaModFix/>
          </a:blip>
          <a:srcRect l="-2565"/>
          <a:stretch/>
        </p:blipFill>
        <p:spPr>
          <a:xfrm>
            <a:off x="5173662" y="520700"/>
            <a:ext cx="3804383" cy="5911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 descr="Carnegie as philanthropist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57800" y="533400"/>
            <a:ext cx="3875902" cy="58805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rooks PPT Template">
  <a:themeElements>
    <a:clrScheme name="Brooks PPT Template 8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FF0000"/>
      </a:hlink>
      <a:folHlink>
        <a:srgbClr val="CC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600</Words>
  <Application>Microsoft Office PowerPoint</Application>
  <PresentationFormat>On-screen Show (4:3)</PresentationFormat>
  <Paragraphs>72</Paragraphs>
  <Slides>22</Slides>
  <Notes>22</Notes>
  <HiddenSlides>4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Brooks PPT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Forsthoff</dc:creator>
  <cp:lastModifiedBy>Windows User</cp:lastModifiedBy>
  <cp:revision>1</cp:revision>
  <dcterms:modified xsi:type="dcterms:W3CDTF">2017-11-06T15:04:39Z</dcterms:modified>
</cp:coreProperties>
</file>